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Play"/>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3" roundtripDataSignature="AMtx7mjNrPLZcZP/5Jm5W8D76fs64HvJ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E94DA5-BF27-4120-99FA-0D0615B1C3A5}">
  <a:tblStyle styleId="{A0E94DA5-BF27-4120-99FA-0D0615B1C3A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regular.fntdata"/><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Play-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1792288" y="612775"/>
            <a:ext cx="5486400" cy="4114800"/>
          </a:xfrm>
          <a:prstGeom prst="rect">
            <a:avLst/>
          </a:prstGeom>
          <a:noFill/>
          <a:ln>
            <a:noFill/>
          </a:ln>
        </p:spPr>
      </p:sp>
      <p:sp>
        <p:nvSpPr>
          <p:cNvPr id="68" name="Google Shape;68;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9.gif"/><Relationship Id="rId6" Type="http://schemas.openxmlformats.org/officeDocument/2006/relationships/image" Target="../media/image2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keithito.com/LJ-Speech-Dataset/" TargetMode="External"/><Relationship Id="rId4" Type="http://schemas.openxmlformats.org/officeDocument/2006/relationships/hyperlink" Target="https://keithito.com/LJ-Speech-Dataset/" TargetMode="External"/><Relationship Id="rId10" Type="http://schemas.openxmlformats.org/officeDocument/2006/relationships/image" Target="../media/image3.png"/><Relationship Id="rId9" Type="http://schemas.openxmlformats.org/officeDocument/2006/relationships/hyperlink" Target="https://wwwaltexsoft.com/blog/audio-analysis/" TargetMode="External"/><Relationship Id="rId5" Type="http://schemas.openxmlformats.org/officeDocument/2006/relationships/hyperlink" Target="https://zenodo.org/records/5642694" TargetMode="External"/><Relationship Id="rId6" Type="http://schemas.openxmlformats.org/officeDocument/2006/relationships/hyperlink" Target="https://zenodo.org/records/5642694" TargetMode="External"/><Relationship Id="rId7" Type="http://schemas.openxmlformats.org/officeDocument/2006/relationships/hyperlink" Target="https://librosa.org/doc/latest/feature.html#spectral-features" TargetMode="External"/><Relationship Id="rId8" Type="http://schemas.openxmlformats.org/officeDocument/2006/relationships/hyperlink" Target="https://librosa.org/doc/latest/feature.html#spectral-featur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nvSpPr>
        <p:spPr>
          <a:xfrm>
            <a:off x="4572000" y="6331855"/>
            <a:ext cx="3648211" cy="4984826"/>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899" u="none" cap="none" strike="noStrike">
                <a:solidFill>
                  <a:srgbClr val="010101"/>
                </a:solidFill>
                <a:latin typeface="Times"/>
                <a:ea typeface="Times"/>
                <a:cs typeface="Times"/>
                <a:sym typeface="Times"/>
              </a:rPr>
              <a:t>Presented By:</a:t>
            </a:r>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Sean Minezes  A015</a:t>
            </a:r>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Diya Rawat A018</a:t>
            </a:r>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Veer Shah A020</a:t>
            </a:r>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Udita Sinha A025</a:t>
            </a:r>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Jeel Paradava A034</a:t>
            </a:r>
            <a:endParaRPr/>
          </a:p>
          <a:p>
            <a:pPr indent="0" lvl="0" marL="0" marR="0" rtl="0" algn="l">
              <a:lnSpc>
                <a:spcPct val="139985"/>
              </a:lnSpc>
              <a:spcBef>
                <a:spcPts val="0"/>
              </a:spcBef>
              <a:spcAft>
                <a:spcPts val="0"/>
              </a:spcAft>
              <a:buNone/>
            </a:pPr>
            <a:r>
              <a:t/>
            </a:r>
            <a:endParaRPr b="0" i="0" sz="2756" u="none" cap="none" strike="noStrike">
              <a:solidFill>
                <a:srgbClr val="010101"/>
              </a:solidFill>
              <a:latin typeface="Times New Roman"/>
              <a:ea typeface="Times New Roman"/>
              <a:cs typeface="Times New Roman"/>
              <a:sym typeface="Times New Roman"/>
            </a:endParaRPr>
          </a:p>
          <a:p>
            <a:pPr indent="0" lvl="0" marL="0" marR="0" rtl="0" algn="l">
              <a:lnSpc>
                <a:spcPct val="139985"/>
              </a:lnSpc>
              <a:spcBef>
                <a:spcPts val="0"/>
              </a:spcBef>
              <a:spcAft>
                <a:spcPts val="0"/>
              </a:spcAft>
              <a:buNone/>
            </a:pPr>
            <a:r>
              <a:rPr b="0" i="0" lang="en-US" sz="2756" u="none" cap="none" strike="noStrike">
                <a:solidFill>
                  <a:srgbClr val="010101"/>
                </a:solidFill>
                <a:latin typeface="Times New Roman"/>
                <a:ea typeface="Times New Roman"/>
                <a:cs typeface="Times New Roman"/>
                <a:sym typeface="Times New Roman"/>
              </a:rPr>
              <a:t> </a:t>
            </a:r>
            <a:endParaRPr/>
          </a:p>
          <a:p>
            <a:pPr indent="0" lvl="0" marL="0" marR="0" rtl="0" algn="l">
              <a:lnSpc>
                <a:spcPct val="139985"/>
              </a:lnSpc>
              <a:spcBef>
                <a:spcPts val="0"/>
              </a:spcBef>
              <a:spcAft>
                <a:spcPts val="0"/>
              </a:spcAft>
              <a:buNone/>
            </a:pPr>
            <a:r>
              <a:t/>
            </a:r>
            <a:endParaRPr b="0" i="0" sz="2756" u="none" cap="none" strike="noStrike">
              <a:solidFill>
                <a:srgbClr val="010101"/>
              </a:solidFill>
              <a:latin typeface="Times New Roman"/>
              <a:ea typeface="Times New Roman"/>
              <a:cs typeface="Times New Roman"/>
              <a:sym typeface="Times New Roman"/>
            </a:endParaRPr>
          </a:p>
          <a:p>
            <a:pPr indent="0" lvl="0" marL="0" marR="0" rtl="0" algn="l">
              <a:lnSpc>
                <a:spcPct val="139985"/>
              </a:lnSpc>
              <a:spcBef>
                <a:spcPts val="0"/>
              </a:spcBef>
              <a:spcAft>
                <a:spcPts val="0"/>
              </a:spcAft>
              <a:buNone/>
            </a:pPr>
            <a:r>
              <a:t/>
            </a:r>
            <a:endParaRPr b="0" i="0" sz="2756" u="none" cap="none" strike="noStrike">
              <a:solidFill>
                <a:srgbClr val="010101"/>
              </a:solidFill>
              <a:latin typeface="Times New Roman"/>
              <a:ea typeface="Times New Roman"/>
              <a:cs typeface="Times New Roman"/>
              <a:sym typeface="Times New Roman"/>
            </a:endParaRPr>
          </a:p>
        </p:txBody>
      </p:sp>
      <p:grpSp>
        <p:nvGrpSpPr>
          <p:cNvPr id="90" name="Google Shape;90;p1"/>
          <p:cNvGrpSpPr/>
          <p:nvPr/>
        </p:nvGrpSpPr>
        <p:grpSpPr>
          <a:xfrm>
            <a:off x="0" y="8824268"/>
            <a:ext cx="19301692" cy="2084583"/>
            <a:chOff x="0" y="0"/>
            <a:chExt cx="25735589" cy="2779444"/>
          </a:xfrm>
        </p:grpSpPr>
        <p:pic>
          <p:nvPicPr>
            <p:cNvPr id="91" name="Google Shape;91;p1"/>
            <p:cNvPicPr preferRelativeResize="0"/>
            <p:nvPr/>
          </p:nvPicPr>
          <p:blipFill rotWithShape="1">
            <a:blip r:embed="rId3">
              <a:alphaModFix/>
            </a:blip>
            <a:srcRect b="0" l="0" r="0" t="0"/>
            <a:stretch/>
          </p:blipFill>
          <p:spPr>
            <a:xfrm>
              <a:off x="0" y="0"/>
              <a:ext cx="5147118" cy="2779444"/>
            </a:xfrm>
            <a:prstGeom prst="rect">
              <a:avLst/>
            </a:prstGeom>
            <a:noFill/>
            <a:ln>
              <a:noFill/>
            </a:ln>
          </p:spPr>
        </p:pic>
        <p:pic>
          <p:nvPicPr>
            <p:cNvPr id="92" name="Google Shape;92;p1"/>
            <p:cNvPicPr preferRelativeResize="0"/>
            <p:nvPr/>
          </p:nvPicPr>
          <p:blipFill rotWithShape="1">
            <a:blip r:embed="rId3">
              <a:alphaModFix/>
            </a:blip>
            <a:srcRect b="0" l="0" r="0" t="0"/>
            <a:stretch/>
          </p:blipFill>
          <p:spPr>
            <a:xfrm>
              <a:off x="5147118" y="0"/>
              <a:ext cx="5147118" cy="2779444"/>
            </a:xfrm>
            <a:prstGeom prst="rect">
              <a:avLst/>
            </a:prstGeom>
            <a:noFill/>
            <a:ln>
              <a:noFill/>
            </a:ln>
          </p:spPr>
        </p:pic>
        <p:pic>
          <p:nvPicPr>
            <p:cNvPr id="93" name="Google Shape;93;p1"/>
            <p:cNvPicPr preferRelativeResize="0"/>
            <p:nvPr/>
          </p:nvPicPr>
          <p:blipFill rotWithShape="1">
            <a:blip r:embed="rId3">
              <a:alphaModFix/>
            </a:blip>
            <a:srcRect b="0" l="0" r="0" t="0"/>
            <a:stretch/>
          </p:blipFill>
          <p:spPr>
            <a:xfrm>
              <a:off x="10294235" y="0"/>
              <a:ext cx="5147118" cy="2779444"/>
            </a:xfrm>
            <a:prstGeom prst="rect">
              <a:avLst/>
            </a:prstGeom>
            <a:noFill/>
            <a:ln>
              <a:noFill/>
            </a:ln>
          </p:spPr>
        </p:pic>
        <p:pic>
          <p:nvPicPr>
            <p:cNvPr id="94" name="Google Shape;94;p1"/>
            <p:cNvPicPr preferRelativeResize="0"/>
            <p:nvPr/>
          </p:nvPicPr>
          <p:blipFill rotWithShape="1">
            <a:blip r:embed="rId3">
              <a:alphaModFix/>
            </a:blip>
            <a:srcRect b="0" l="0" r="0" t="0"/>
            <a:stretch/>
          </p:blipFill>
          <p:spPr>
            <a:xfrm>
              <a:off x="15441353" y="0"/>
              <a:ext cx="5147118" cy="2779444"/>
            </a:xfrm>
            <a:prstGeom prst="rect">
              <a:avLst/>
            </a:prstGeom>
            <a:noFill/>
            <a:ln>
              <a:noFill/>
            </a:ln>
          </p:spPr>
        </p:pic>
        <p:pic>
          <p:nvPicPr>
            <p:cNvPr id="95" name="Google Shape;95;p1"/>
            <p:cNvPicPr preferRelativeResize="0"/>
            <p:nvPr/>
          </p:nvPicPr>
          <p:blipFill rotWithShape="1">
            <a:blip r:embed="rId3">
              <a:alphaModFix/>
            </a:blip>
            <a:srcRect b="0" l="0" r="0" t="0"/>
            <a:stretch/>
          </p:blipFill>
          <p:spPr>
            <a:xfrm>
              <a:off x="20588471" y="0"/>
              <a:ext cx="5147118" cy="2779444"/>
            </a:xfrm>
            <a:prstGeom prst="rect">
              <a:avLst/>
            </a:prstGeom>
            <a:noFill/>
            <a:ln>
              <a:noFill/>
            </a:ln>
          </p:spPr>
        </p:pic>
      </p:grpSp>
      <p:grpSp>
        <p:nvGrpSpPr>
          <p:cNvPr id="96" name="Google Shape;96;p1"/>
          <p:cNvGrpSpPr/>
          <p:nvPr/>
        </p:nvGrpSpPr>
        <p:grpSpPr>
          <a:xfrm>
            <a:off x="-662187" y="-144661"/>
            <a:ext cx="18950187" cy="2257893"/>
            <a:chOff x="0" y="-192881"/>
            <a:chExt cx="25266916" cy="3010524"/>
          </a:xfrm>
        </p:grpSpPr>
        <p:grpSp>
          <p:nvGrpSpPr>
            <p:cNvPr id="97" name="Google Shape;97;p1"/>
            <p:cNvGrpSpPr/>
            <p:nvPr/>
          </p:nvGrpSpPr>
          <p:grpSpPr>
            <a:xfrm>
              <a:off x="882916" y="-192881"/>
              <a:ext cx="24384000" cy="2117071"/>
              <a:chOff x="0" y="-38100"/>
              <a:chExt cx="4816593" cy="418187"/>
            </a:xfrm>
          </p:grpSpPr>
          <p:sp>
            <p:nvSpPr>
              <p:cNvPr id="98" name="Google Shape;98;p1"/>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99" name="Google Shape;99;p1"/>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 name="Google Shape;100;p1"/>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sp>
        <p:nvSpPr>
          <p:cNvPr id="101" name="Google Shape;101;p1"/>
          <p:cNvSpPr txBox="1"/>
          <p:nvPr/>
        </p:nvSpPr>
        <p:spPr>
          <a:xfrm>
            <a:off x="9713417" y="7430791"/>
            <a:ext cx="4893465" cy="985647"/>
          </a:xfrm>
          <a:prstGeom prst="rect">
            <a:avLst/>
          </a:prstGeom>
          <a:noFill/>
          <a:ln>
            <a:noFill/>
          </a:ln>
        </p:spPr>
        <p:txBody>
          <a:bodyPr anchorCtr="0" anchor="t" bIns="0" lIns="0" spcFirstLastPara="1" rIns="0" wrap="square" tIns="0">
            <a:spAutoFit/>
          </a:bodyPr>
          <a:lstStyle/>
          <a:p>
            <a:pPr indent="0" lvl="0" marL="0" marR="0" rtl="0" algn="l">
              <a:lnSpc>
                <a:spcPct val="135012"/>
              </a:lnSpc>
              <a:spcBef>
                <a:spcPts val="0"/>
              </a:spcBef>
              <a:spcAft>
                <a:spcPts val="0"/>
              </a:spcAft>
              <a:buNone/>
            </a:pPr>
            <a:r>
              <a:rPr b="1" i="0" lang="en-US" sz="2759" u="none" cap="none" strike="noStrike">
                <a:solidFill>
                  <a:srgbClr val="010101"/>
                </a:solidFill>
                <a:latin typeface="Times"/>
                <a:ea typeface="Times"/>
                <a:cs typeface="Times"/>
                <a:sym typeface="Times"/>
              </a:rPr>
              <a:t>Mentored by:</a:t>
            </a:r>
            <a:r>
              <a:rPr b="0" i="0" lang="en-US" sz="2759" u="none" cap="none" strike="noStrike">
                <a:solidFill>
                  <a:srgbClr val="010101"/>
                </a:solidFill>
                <a:latin typeface="Times New Roman"/>
                <a:ea typeface="Times New Roman"/>
                <a:cs typeface="Times New Roman"/>
                <a:sym typeface="Times New Roman"/>
              </a:rPr>
              <a:t> Prof Shraddha Sarode</a:t>
            </a:r>
            <a:endParaRPr b="0" i="0" sz="2759" u="none" cap="none" strike="noStrike">
              <a:solidFill>
                <a:srgbClr val="010101"/>
              </a:solidFill>
              <a:latin typeface="Times New Roman"/>
              <a:ea typeface="Times New Roman"/>
              <a:cs typeface="Times New Roman"/>
              <a:sym typeface="Times New Roman"/>
            </a:endParaRPr>
          </a:p>
        </p:txBody>
      </p:sp>
      <p:sp>
        <p:nvSpPr>
          <p:cNvPr id="102" name="Google Shape;102;p1"/>
          <p:cNvSpPr txBox="1"/>
          <p:nvPr/>
        </p:nvSpPr>
        <p:spPr>
          <a:xfrm>
            <a:off x="3681114" y="3446186"/>
            <a:ext cx="10925768" cy="2724396"/>
          </a:xfrm>
          <a:prstGeom prst="rect">
            <a:avLst/>
          </a:prstGeom>
          <a:noFill/>
          <a:ln>
            <a:noFill/>
          </a:ln>
        </p:spPr>
        <p:txBody>
          <a:bodyPr anchorCtr="0" anchor="t" bIns="0" lIns="0" spcFirstLastPara="1" rIns="0" wrap="square" tIns="0">
            <a:spAutoFit/>
          </a:bodyPr>
          <a:lstStyle/>
          <a:p>
            <a:pPr indent="0" lvl="0" marL="0" marR="0" rtl="0" algn="ctr">
              <a:lnSpc>
                <a:spcPct val="106995"/>
              </a:lnSpc>
              <a:spcBef>
                <a:spcPts val="0"/>
              </a:spcBef>
              <a:spcAft>
                <a:spcPts val="0"/>
              </a:spcAft>
              <a:buNone/>
            </a:pPr>
            <a:r>
              <a:rPr b="1" i="0" lang="en-US" sz="6361" u="none" cap="none" strike="noStrike">
                <a:solidFill>
                  <a:srgbClr val="010101"/>
                </a:solidFill>
                <a:latin typeface="Times"/>
                <a:ea typeface="Times"/>
                <a:cs typeface="Times"/>
                <a:sym typeface="Times"/>
              </a:rPr>
              <a:t>Deepfake Audio Detection:</a:t>
            </a:r>
            <a:endParaRPr/>
          </a:p>
          <a:p>
            <a:pPr indent="0" lvl="0" marL="0" marR="0" rtl="0" algn="ctr">
              <a:lnSpc>
                <a:spcPct val="106995"/>
              </a:lnSpc>
              <a:spcBef>
                <a:spcPts val="0"/>
              </a:spcBef>
              <a:spcAft>
                <a:spcPts val="0"/>
              </a:spcAft>
              <a:buNone/>
            </a:pPr>
            <a:r>
              <a:rPr b="0" i="0" lang="en-US" sz="6361" u="none" cap="none" strike="noStrike">
                <a:solidFill>
                  <a:srgbClr val="010101"/>
                </a:solidFill>
                <a:latin typeface="Times New Roman"/>
                <a:ea typeface="Times New Roman"/>
                <a:cs typeface="Times New Roman"/>
                <a:sym typeface="Times New Roman"/>
              </a:rPr>
              <a:t>A Supervised Machine Learning Approach</a:t>
            </a:r>
            <a:r>
              <a:rPr b="1" i="0" lang="en-US" sz="6361" u="none" cap="none" strike="noStrike">
                <a:solidFill>
                  <a:srgbClr val="010101"/>
                </a:solidFill>
                <a:latin typeface="Times"/>
                <a:ea typeface="Times"/>
                <a:cs typeface="Times"/>
                <a:sym typeface="Times"/>
              </a:rPr>
              <a:t> </a:t>
            </a:r>
            <a:endParaRPr/>
          </a:p>
        </p:txBody>
      </p:sp>
      <p:sp>
        <p:nvSpPr>
          <p:cNvPr id="103" name="Google Shape;103;p1"/>
          <p:cNvSpPr txBox="1"/>
          <p:nvPr/>
        </p:nvSpPr>
        <p:spPr>
          <a:xfrm>
            <a:off x="15240000" y="1700222"/>
            <a:ext cx="472440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010101"/>
                </a:solidFill>
                <a:latin typeface="Times New Roman"/>
                <a:ea typeface="Times New Roman"/>
                <a:cs typeface="Times New Roman"/>
                <a:sym typeface="Times New Roman"/>
              </a:rPr>
              <a:t>18</a:t>
            </a:r>
            <a:r>
              <a:rPr b="1" baseline="30000" i="0" lang="en-US" sz="3200" u="none" cap="none" strike="noStrike">
                <a:solidFill>
                  <a:srgbClr val="010101"/>
                </a:solidFill>
                <a:latin typeface="Times New Roman"/>
                <a:ea typeface="Times New Roman"/>
                <a:cs typeface="Times New Roman"/>
                <a:sym typeface="Times New Roman"/>
              </a:rPr>
              <a:t>th</a:t>
            </a:r>
            <a:r>
              <a:rPr b="1" i="0" lang="en-US" sz="3200" u="none" cap="none" strike="noStrike">
                <a:solidFill>
                  <a:srgbClr val="010101"/>
                </a:solidFill>
                <a:latin typeface="Times New Roman"/>
                <a:ea typeface="Times New Roman"/>
                <a:cs typeface="Times New Roman"/>
                <a:sym typeface="Times New Roman"/>
              </a:rPr>
              <a:t> April 2024</a:t>
            </a:r>
            <a:endParaRPr b="1" sz="29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272" name="Shape 272"/>
        <p:cNvGrpSpPr/>
        <p:nvPr/>
      </p:nvGrpSpPr>
      <p:grpSpPr>
        <a:xfrm>
          <a:off x="0" y="0"/>
          <a:ext cx="0" cy="0"/>
          <a:chOff x="0" y="0"/>
          <a:chExt cx="0" cy="0"/>
        </a:xfrm>
      </p:grpSpPr>
      <p:grpSp>
        <p:nvGrpSpPr>
          <p:cNvPr id="273" name="Google Shape;273;p10"/>
          <p:cNvGrpSpPr/>
          <p:nvPr/>
        </p:nvGrpSpPr>
        <p:grpSpPr>
          <a:xfrm>
            <a:off x="1174568" y="4076517"/>
            <a:ext cx="3702071" cy="5053215"/>
            <a:chOff x="0" y="-95250"/>
            <a:chExt cx="812800" cy="1109448"/>
          </a:xfrm>
        </p:grpSpPr>
        <p:sp>
          <p:nvSpPr>
            <p:cNvPr id="274" name="Google Shape;274;p10"/>
            <p:cNvSpPr/>
            <p:nvPr/>
          </p:nvSpPr>
          <p:spPr>
            <a:xfrm>
              <a:off x="0" y="0"/>
              <a:ext cx="812800" cy="1014198"/>
            </a:xfrm>
            <a:custGeom>
              <a:rect b="b" l="l" r="r" t="t"/>
              <a:pathLst>
                <a:path extrusionOk="0" h="1014198" w="812800">
                  <a:moveTo>
                    <a:pt x="41825" y="0"/>
                  </a:moveTo>
                  <a:lnTo>
                    <a:pt x="770975" y="0"/>
                  </a:lnTo>
                  <a:cubicBezTo>
                    <a:pt x="794074" y="0"/>
                    <a:pt x="812800" y="18726"/>
                    <a:pt x="812800" y="41825"/>
                  </a:cubicBezTo>
                  <a:lnTo>
                    <a:pt x="812800" y="972373"/>
                  </a:lnTo>
                  <a:cubicBezTo>
                    <a:pt x="812800" y="995472"/>
                    <a:pt x="794074" y="1014198"/>
                    <a:pt x="770975" y="1014198"/>
                  </a:cubicBezTo>
                  <a:lnTo>
                    <a:pt x="41825" y="1014198"/>
                  </a:lnTo>
                  <a:cubicBezTo>
                    <a:pt x="18726" y="1014198"/>
                    <a:pt x="0" y="995472"/>
                    <a:pt x="0" y="972373"/>
                  </a:cubicBezTo>
                  <a:lnTo>
                    <a:pt x="0" y="41825"/>
                  </a:lnTo>
                  <a:cubicBezTo>
                    <a:pt x="0" y="18726"/>
                    <a:pt x="18726" y="0"/>
                    <a:pt x="41825" y="0"/>
                  </a:cubicBezTo>
                  <a:close/>
                </a:path>
              </a:pathLst>
            </a:custGeom>
            <a:solidFill>
              <a:srgbClr val="000000">
                <a:alpha val="0"/>
              </a:srgbClr>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txBox="1"/>
            <p:nvPr/>
          </p:nvSpPr>
          <p:spPr>
            <a:xfrm>
              <a:off x="0" y="-95250"/>
              <a:ext cx="812800" cy="11094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6" name="Google Shape;276;p10"/>
          <p:cNvGrpSpPr/>
          <p:nvPr/>
        </p:nvGrpSpPr>
        <p:grpSpPr>
          <a:xfrm>
            <a:off x="1961834" y="3216642"/>
            <a:ext cx="2316013" cy="2451717"/>
            <a:chOff x="0" y="-47625"/>
            <a:chExt cx="812800" cy="860425"/>
          </a:xfrm>
        </p:grpSpPr>
        <p:sp>
          <p:nvSpPr>
            <p:cNvPr id="277" name="Google Shape;27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txBox="1"/>
            <p:nvPr/>
          </p:nvSpPr>
          <p:spPr>
            <a:xfrm>
              <a:off x="76200" y="-47625"/>
              <a:ext cx="660400" cy="784225"/>
            </a:xfrm>
            <a:prstGeom prst="rect">
              <a:avLst/>
            </a:prstGeom>
            <a:noFill/>
            <a:ln>
              <a:noFill/>
            </a:ln>
          </p:spPr>
          <p:txBody>
            <a:bodyPr anchorCtr="0" anchor="ctr" bIns="50800" lIns="50800" spcFirstLastPara="1" rIns="50800" wrap="square" tIns="50800">
              <a:noAutofit/>
            </a:bodyPr>
            <a:lstStyle/>
            <a:p>
              <a:pPr indent="0" lvl="0" marL="0" marR="0" rtl="0" algn="ctr">
                <a:lnSpc>
                  <a:spcPct val="140012"/>
                </a:lnSpc>
                <a:spcBef>
                  <a:spcPts val="0"/>
                </a:spcBef>
                <a:spcAft>
                  <a:spcPts val="0"/>
                </a:spcAft>
                <a:buNone/>
              </a:pPr>
              <a:r>
                <a:rPr b="1" lang="en-US" sz="3099">
                  <a:solidFill>
                    <a:srgbClr val="000000"/>
                  </a:solidFill>
                  <a:latin typeface="Times"/>
                  <a:ea typeface="Times"/>
                  <a:cs typeface="Times"/>
                  <a:sym typeface="Times"/>
                </a:rPr>
                <a:t>MFCC</a:t>
              </a:r>
              <a:endParaRPr/>
            </a:p>
            <a:p>
              <a:pPr indent="0" lvl="0" marL="0" marR="0" rtl="0" algn="ctr">
                <a:lnSpc>
                  <a:spcPct val="140013"/>
                </a:lnSpc>
                <a:spcBef>
                  <a:spcPts val="0"/>
                </a:spcBef>
                <a:spcAft>
                  <a:spcPts val="0"/>
                </a:spcAft>
                <a:buNone/>
              </a:pPr>
              <a:r>
                <a:rPr b="1" lang="en-US" sz="2999">
                  <a:solidFill>
                    <a:srgbClr val="000000"/>
                  </a:solidFill>
                  <a:latin typeface="Times"/>
                  <a:ea typeface="Times"/>
                  <a:cs typeface="Times"/>
                  <a:sym typeface="Times"/>
                </a:rPr>
                <a:t>20</a:t>
              </a:r>
              <a:endParaRPr/>
            </a:p>
          </p:txBody>
        </p:sp>
      </p:grpSp>
      <p:sp>
        <p:nvSpPr>
          <p:cNvPr id="279" name="Google Shape;279;p10"/>
          <p:cNvSpPr txBox="1"/>
          <p:nvPr/>
        </p:nvSpPr>
        <p:spPr>
          <a:xfrm>
            <a:off x="1297990" y="5894375"/>
            <a:ext cx="3455228" cy="2511713"/>
          </a:xfrm>
          <a:prstGeom prst="rect">
            <a:avLst/>
          </a:prstGeom>
          <a:noFill/>
          <a:ln>
            <a:noFill/>
          </a:ln>
        </p:spPr>
        <p:txBody>
          <a:bodyPr anchorCtr="0" anchor="t" bIns="0" lIns="0" spcFirstLastPara="1" rIns="0" wrap="square" tIns="0">
            <a:spAutoFit/>
          </a:bodyPr>
          <a:lstStyle/>
          <a:p>
            <a:pPr indent="0" lvl="0" marL="0" marR="0" rtl="0" algn="ctr">
              <a:lnSpc>
                <a:spcPct val="161360"/>
              </a:lnSpc>
              <a:spcBef>
                <a:spcPts val="0"/>
              </a:spcBef>
              <a:spcAft>
                <a:spcPts val="0"/>
              </a:spcAft>
              <a:buNone/>
            </a:pPr>
            <a:r>
              <a:rPr lang="en-US" sz="2500">
                <a:solidFill>
                  <a:srgbClr val="000000"/>
                </a:solidFill>
                <a:latin typeface="Times New Roman"/>
                <a:ea typeface="Times New Roman"/>
                <a:cs typeface="Times New Roman"/>
                <a:sym typeface="Times New Roman"/>
              </a:rPr>
              <a:t>Mel-frequency cepstral  Coefficients provide detailed insights into different frequency bands.</a:t>
            </a:r>
            <a:endParaRPr/>
          </a:p>
          <a:p>
            <a:pPr indent="0" lvl="0" marL="0" marR="0" rtl="0" algn="ctr">
              <a:lnSpc>
                <a:spcPct val="161360"/>
              </a:lnSpc>
              <a:spcBef>
                <a:spcPts val="0"/>
              </a:spcBef>
              <a:spcAft>
                <a:spcPts val="0"/>
              </a:spcAft>
              <a:buNone/>
            </a:pPr>
            <a:r>
              <a:t/>
            </a:r>
            <a:endParaRPr sz="2500">
              <a:solidFill>
                <a:srgbClr val="000000"/>
              </a:solidFill>
              <a:latin typeface="Times New Roman"/>
              <a:ea typeface="Times New Roman"/>
              <a:cs typeface="Times New Roman"/>
              <a:sym typeface="Times New Roman"/>
            </a:endParaRPr>
          </a:p>
        </p:txBody>
      </p:sp>
      <p:grpSp>
        <p:nvGrpSpPr>
          <p:cNvPr id="280" name="Google Shape;280;p10"/>
          <p:cNvGrpSpPr/>
          <p:nvPr/>
        </p:nvGrpSpPr>
        <p:grpSpPr>
          <a:xfrm>
            <a:off x="9258932" y="4076517"/>
            <a:ext cx="3702071" cy="5053215"/>
            <a:chOff x="0" y="-95250"/>
            <a:chExt cx="812800" cy="1109448"/>
          </a:xfrm>
        </p:grpSpPr>
        <p:sp>
          <p:nvSpPr>
            <p:cNvPr id="281" name="Google Shape;281;p10"/>
            <p:cNvSpPr/>
            <p:nvPr/>
          </p:nvSpPr>
          <p:spPr>
            <a:xfrm>
              <a:off x="0" y="0"/>
              <a:ext cx="812800" cy="1014198"/>
            </a:xfrm>
            <a:custGeom>
              <a:rect b="b" l="l" r="r" t="t"/>
              <a:pathLst>
                <a:path extrusionOk="0" h="1014198" w="812800">
                  <a:moveTo>
                    <a:pt x="41825" y="0"/>
                  </a:moveTo>
                  <a:lnTo>
                    <a:pt x="770975" y="0"/>
                  </a:lnTo>
                  <a:cubicBezTo>
                    <a:pt x="794074" y="0"/>
                    <a:pt x="812800" y="18726"/>
                    <a:pt x="812800" y="41825"/>
                  </a:cubicBezTo>
                  <a:lnTo>
                    <a:pt x="812800" y="972373"/>
                  </a:lnTo>
                  <a:cubicBezTo>
                    <a:pt x="812800" y="995472"/>
                    <a:pt x="794074" y="1014198"/>
                    <a:pt x="770975" y="1014198"/>
                  </a:cubicBezTo>
                  <a:lnTo>
                    <a:pt x="41825" y="1014198"/>
                  </a:lnTo>
                  <a:cubicBezTo>
                    <a:pt x="18726" y="1014198"/>
                    <a:pt x="0" y="995472"/>
                    <a:pt x="0" y="972373"/>
                  </a:cubicBezTo>
                  <a:lnTo>
                    <a:pt x="0" y="41825"/>
                  </a:lnTo>
                  <a:cubicBezTo>
                    <a:pt x="0" y="18726"/>
                    <a:pt x="18726" y="0"/>
                    <a:pt x="41825" y="0"/>
                  </a:cubicBezTo>
                  <a:close/>
                </a:path>
              </a:pathLst>
            </a:custGeom>
            <a:solidFill>
              <a:srgbClr val="000000">
                <a:alpha val="0"/>
              </a:srgbClr>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txBox="1"/>
            <p:nvPr/>
          </p:nvSpPr>
          <p:spPr>
            <a:xfrm>
              <a:off x="0" y="-95250"/>
              <a:ext cx="812800" cy="11094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3" name="Google Shape;283;p10"/>
          <p:cNvGrpSpPr/>
          <p:nvPr/>
        </p:nvGrpSpPr>
        <p:grpSpPr>
          <a:xfrm>
            <a:off x="9951961" y="3270924"/>
            <a:ext cx="2316013" cy="2397435"/>
            <a:chOff x="0" y="-28575"/>
            <a:chExt cx="812800" cy="841375"/>
          </a:xfrm>
        </p:grpSpPr>
        <p:sp>
          <p:nvSpPr>
            <p:cNvPr id="284" name="Google Shape;28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7C0"/>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txBox="1"/>
            <p:nvPr/>
          </p:nvSpPr>
          <p:spPr>
            <a:xfrm>
              <a:off x="76200" y="-28575"/>
              <a:ext cx="660400" cy="765175"/>
            </a:xfrm>
            <a:prstGeom prst="rect">
              <a:avLst/>
            </a:prstGeom>
            <a:noFill/>
            <a:ln>
              <a:noFill/>
            </a:ln>
          </p:spPr>
          <p:txBody>
            <a:bodyPr anchorCtr="0" anchor="ctr" bIns="50800" lIns="50800" spcFirstLastPara="1" rIns="50800" wrap="square" tIns="50800">
              <a:noAutofit/>
            </a:bodyPr>
            <a:lstStyle/>
            <a:p>
              <a:pPr indent="0" lvl="0" marL="0" marR="0" rtl="0" algn="ctr">
                <a:lnSpc>
                  <a:spcPct val="140014"/>
                </a:lnSpc>
                <a:spcBef>
                  <a:spcPts val="0"/>
                </a:spcBef>
                <a:spcAft>
                  <a:spcPts val="0"/>
                </a:spcAft>
                <a:buNone/>
              </a:pPr>
              <a:r>
                <a:rPr b="1" lang="en-US" sz="2699">
                  <a:solidFill>
                    <a:srgbClr val="000000"/>
                  </a:solidFill>
                  <a:latin typeface="Times"/>
                  <a:ea typeface="Times"/>
                  <a:cs typeface="Times"/>
                  <a:sym typeface="Times"/>
                </a:rPr>
                <a:t>Spectral Contrast</a:t>
              </a:r>
              <a:endParaRPr/>
            </a:p>
            <a:p>
              <a:pPr indent="0" lvl="0" marL="0" marR="0" rtl="0" algn="ctr">
                <a:lnSpc>
                  <a:spcPct val="140013"/>
                </a:lnSpc>
                <a:spcBef>
                  <a:spcPts val="0"/>
                </a:spcBef>
                <a:spcAft>
                  <a:spcPts val="0"/>
                </a:spcAft>
                <a:buNone/>
              </a:pPr>
              <a:r>
                <a:rPr b="1" lang="en-US" sz="2999">
                  <a:solidFill>
                    <a:srgbClr val="000000"/>
                  </a:solidFill>
                  <a:latin typeface="Times"/>
                  <a:ea typeface="Times"/>
                  <a:cs typeface="Times"/>
                  <a:sym typeface="Times"/>
                </a:rPr>
                <a:t>7</a:t>
              </a:r>
              <a:endParaRPr/>
            </a:p>
          </p:txBody>
        </p:sp>
      </p:grpSp>
      <p:sp>
        <p:nvSpPr>
          <p:cNvPr id="286" name="Google Shape;286;p10"/>
          <p:cNvSpPr txBox="1"/>
          <p:nvPr/>
        </p:nvSpPr>
        <p:spPr>
          <a:xfrm>
            <a:off x="9629609" y="5903900"/>
            <a:ext cx="2960717" cy="2891096"/>
          </a:xfrm>
          <a:prstGeom prst="rect">
            <a:avLst/>
          </a:prstGeom>
          <a:noFill/>
          <a:ln>
            <a:noFill/>
          </a:ln>
        </p:spPr>
        <p:txBody>
          <a:bodyPr anchorCtr="0" anchor="t" bIns="0" lIns="0" spcFirstLastPara="1" rIns="0" wrap="square" tIns="0">
            <a:spAutoFit/>
          </a:bodyPr>
          <a:lstStyle/>
          <a:p>
            <a:pPr indent="0" lvl="0" marL="0" marR="0" rtl="0" algn="ctr">
              <a:lnSpc>
                <a:spcPct val="150400"/>
              </a:lnSpc>
              <a:spcBef>
                <a:spcPts val="0"/>
              </a:spcBef>
              <a:spcAft>
                <a:spcPts val="0"/>
              </a:spcAft>
              <a:buNone/>
            </a:pPr>
            <a:r>
              <a:rPr lang="en-US" sz="2500">
                <a:solidFill>
                  <a:srgbClr val="000000"/>
                </a:solidFill>
                <a:latin typeface="Times New Roman"/>
                <a:ea typeface="Times New Roman"/>
                <a:cs typeface="Times New Roman"/>
                <a:sym typeface="Times New Roman"/>
              </a:rPr>
              <a:t>Amplitude difference between Peak and valleys. Catches distinctness of different Frequency regions</a:t>
            </a:r>
            <a:endParaRPr/>
          </a:p>
        </p:txBody>
      </p:sp>
      <p:grpSp>
        <p:nvGrpSpPr>
          <p:cNvPr id="287" name="Google Shape;287;p10"/>
          <p:cNvGrpSpPr/>
          <p:nvPr/>
        </p:nvGrpSpPr>
        <p:grpSpPr>
          <a:xfrm>
            <a:off x="5263649" y="4076517"/>
            <a:ext cx="3702071" cy="5053215"/>
            <a:chOff x="0" y="-95250"/>
            <a:chExt cx="812800" cy="1109448"/>
          </a:xfrm>
        </p:grpSpPr>
        <p:sp>
          <p:nvSpPr>
            <p:cNvPr id="288" name="Google Shape;288;p10"/>
            <p:cNvSpPr/>
            <p:nvPr/>
          </p:nvSpPr>
          <p:spPr>
            <a:xfrm>
              <a:off x="0" y="0"/>
              <a:ext cx="812800" cy="1014198"/>
            </a:xfrm>
            <a:custGeom>
              <a:rect b="b" l="l" r="r" t="t"/>
              <a:pathLst>
                <a:path extrusionOk="0" h="1014198" w="812800">
                  <a:moveTo>
                    <a:pt x="41825" y="0"/>
                  </a:moveTo>
                  <a:lnTo>
                    <a:pt x="770975" y="0"/>
                  </a:lnTo>
                  <a:cubicBezTo>
                    <a:pt x="794074" y="0"/>
                    <a:pt x="812800" y="18726"/>
                    <a:pt x="812800" y="41825"/>
                  </a:cubicBezTo>
                  <a:lnTo>
                    <a:pt x="812800" y="972373"/>
                  </a:lnTo>
                  <a:cubicBezTo>
                    <a:pt x="812800" y="995472"/>
                    <a:pt x="794074" y="1014198"/>
                    <a:pt x="770975" y="1014198"/>
                  </a:cubicBezTo>
                  <a:lnTo>
                    <a:pt x="41825" y="1014198"/>
                  </a:lnTo>
                  <a:cubicBezTo>
                    <a:pt x="18726" y="1014198"/>
                    <a:pt x="0" y="995472"/>
                    <a:pt x="0" y="972373"/>
                  </a:cubicBezTo>
                  <a:lnTo>
                    <a:pt x="0" y="41825"/>
                  </a:lnTo>
                  <a:cubicBezTo>
                    <a:pt x="0" y="18726"/>
                    <a:pt x="18726" y="0"/>
                    <a:pt x="41825" y="0"/>
                  </a:cubicBezTo>
                  <a:close/>
                </a:path>
              </a:pathLst>
            </a:custGeom>
            <a:solidFill>
              <a:srgbClr val="000000">
                <a:alpha val="0"/>
              </a:srgbClr>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txBox="1"/>
            <p:nvPr/>
          </p:nvSpPr>
          <p:spPr>
            <a:xfrm>
              <a:off x="0" y="-95250"/>
              <a:ext cx="812800" cy="11094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 name="Google Shape;290;p10"/>
          <p:cNvGrpSpPr/>
          <p:nvPr/>
        </p:nvGrpSpPr>
        <p:grpSpPr>
          <a:xfrm>
            <a:off x="5956679" y="3296268"/>
            <a:ext cx="2392674" cy="2448752"/>
            <a:chOff x="0" y="-19050"/>
            <a:chExt cx="812800" cy="831850"/>
          </a:xfrm>
        </p:grpSpPr>
        <p:sp>
          <p:nvSpPr>
            <p:cNvPr id="291" name="Google Shape;29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lang="en-US" sz="2300">
                  <a:solidFill>
                    <a:srgbClr val="000000"/>
                  </a:solidFill>
                  <a:latin typeface="Times"/>
                  <a:ea typeface="Times"/>
                  <a:cs typeface="Times"/>
                  <a:sym typeface="Times"/>
                </a:rPr>
                <a:t>Chromagram</a:t>
              </a:r>
              <a:endParaRPr b="1" sz="2300">
                <a:solidFill>
                  <a:srgbClr val="000000"/>
                </a:solidFill>
                <a:latin typeface="Times"/>
                <a:ea typeface="Times"/>
                <a:cs typeface="Times"/>
                <a:sym typeface="Times"/>
              </a:endParaRPr>
            </a:p>
            <a:p>
              <a:pPr indent="0" lvl="0" marL="0" marR="0" rtl="0" algn="ctr">
                <a:lnSpc>
                  <a:spcPct val="140013"/>
                </a:lnSpc>
                <a:spcBef>
                  <a:spcPts val="0"/>
                </a:spcBef>
                <a:spcAft>
                  <a:spcPts val="0"/>
                </a:spcAft>
                <a:buNone/>
              </a:pPr>
              <a:r>
                <a:rPr b="1" lang="en-US" sz="2999">
                  <a:solidFill>
                    <a:srgbClr val="000000"/>
                  </a:solidFill>
                  <a:latin typeface="Times"/>
                  <a:ea typeface="Times"/>
                  <a:cs typeface="Times"/>
                  <a:sym typeface="Times"/>
                </a:rPr>
                <a:t>12</a:t>
              </a:r>
              <a:endParaRPr/>
            </a:p>
          </p:txBody>
        </p:sp>
      </p:grpSp>
      <p:grpSp>
        <p:nvGrpSpPr>
          <p:cNvPr id="293" name="Google Shape;293;p10"/>
          <p:cNvGrpSpPr/>
          <p:nvPr/>
        </p:nvGrpSpPr>
        <p:grpSpPr>
          <a:xfrm>
            <a:off x="13175640" y="4096887"/>
            <a:ext cx="3859217" cy="5053215"/>
            <a:chOff x="0" y="-95250"/>
            <a:chExt cx="847302" cy="1109448"/>
          </a:xfrm>
        </p:grpSpPr>
        <p:sp>
          <p:nvSpPr>
            <p:cNvPr id="294" name="Google Shape;294;p10"/>
            <p:cNvSpPr/>
            <p:nvPr/>
          </p:nvSpPr>
          <p:spPr>
            <a:xfrm>
              <a:off x="0" y="0"/>
              <a:ext cx="847302" cy="1014198"/>
            </a:xfrm>
            <a:custGeom>
              <a:rect b="b" l="l" r="r" t="t"/>
              <a:pathLst>
                <a:path extrusionOk="0" h="1014198" w="847302">
                  <a:moveTo>
                    <a:pt x="40122" y="0"/>
                  </a:moveTo>
                  <a:lnTo>
                    <a:pt x="807180" y="0"/>
                  </a:lnTo>
                  <a:cubicBezTo>
                    <a:pt x="829339" y="0"/>
                    <a:pt x="847302" y="17963"/>
                    <a:pt x="847302" y="40122"/>
                  </a:cubicBezTo>
                  <a:lnTo>
                    <a:pt x="847302" y="974076"/>
                  </a:lnTo>
                  <a:cubicBezTo>
                    <a:pt x="847302" y="996234"/>
                    <a:pt x="829339" y="1014198"/>
                    <a:pt x="807180" y="1014198"/>
                  </a:cubicBezTo>
                  <a:lnTo>
                    <a:pt x="40122" y="1014198"/>
                  </a:lnTo>
                  <a:cubicBezTo>
                    <a:pt x="29481" y="1014198"/>
                    <a:pt x="19276" y="1009971"/>
                    <a:pt x="11751" y="1002446"/>
                  </a:cubicBezTo>
                  <a:cubicBezTo>
                    <a:pt x="4227" y="994922"/>
                    <a:pt x="0" y="984717"/>
                    <a:pt x="0" y="974076"/>
                  </a:cubicBezTo>
                  <a:lnTo>
                    <a:pt x="0" y="40122"/>
                  </a:lnTo>
                  <a:cubicBezTo>
                    <a:pt x="0" y="17963"/>
                    <a:pt x="17963" y="0"/>
                    <a:pt x="40122" y="0"/>
                  </a:cubicBezTo>
                  <a:close/>
                </a:path>
              </a:pathLst>
            </a:custGeom>
            <a:solidFill>
              <a:srgbClr val="000000">
                <a:alpha val="0"/>
              </a:srgbClr>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txBox="1"/>
            <p:nvPr/>
          </p:nvSpPr>
          <p:spPr>
            <a:xfrm>
              <a:off x="0" y="-95250"/>
              <a:ext cx="847302" cy="11094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6" name="Google Shape;296;p10"/>
          <p:cNvGrpSpPr/>
          <p:nvPr/>
        </p:nvGrpSpPr>
        <p:grpSpPr>
          <a:xfrm>
            <a:off x="13947243" y="3243783"/>
            <a:ext cx="2316013" cy="2424576"/>
            <a:chOff x="0" y="-38100"/>
            <a:chExt cx="812800" cy="850900"/>
          </a:xfrm>
        </p:grpSpPr>
        <p:sp>
          <p:nvSpPr>
            <p:cNvPr id="297" name="Google Shape;29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7DBFB"/>
            </a:solidFill>
            <a:ln cap="sq" cmpd="sng" w="47625">
              <a:solidFill>
                <a:srgbClr val="3C567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txBox="1"/>
            <p:nvPr/>
          </p:nvSpPr>
          <p:spPr>
            <a:xfrm>
              <a:off x="76200" y="-38100"/>
              <a:ext cx="660400" cy="774700"/>
            </a:xfrm>
            <a:prstGeom prst="rect">
              <a:avLst/>
            </a:prstGeom>
            <a:noFill/>
            <a:ln>
              <a:noFill/>
            </a:ln>
          </p:spPr>
          <p:txBody>
            <a:bodyPr anchorCtr="0" anchor="ctr" bIns="50800" lIns="50800" spcFirstLastPara="1" rIns="50800" wrap="square" tIns="50800">
              <a:noAutofit/>
            </a:bodyPr>
            <a:lstStyle/>
            <a:p>
              <a:pPr indent="0" lvl="0" marL="0" marR="0" rtl="0" algn="ctr">
                <a:lnSpc>
                  <a:spcPct val="140013"/>
                </a:lnSpc>
                <a:spcBef>
                  <a:spcPts val="0"/>
                </a:spcBef>
                <a:spcAft>
                  <a:spcPts val="0"/>
                </a:spcAft>
                <a:buNone/>
              </a:pPr>
              <a:r>
                <a:rPr b="1" lang="en-US" sz="2899">
                  <a:solidFill>
                    <a:srgbClr val="000000"/>
                  </a:solidFill>
                  <a:latin typeface="Times"/>
                  <a:ea typeface="Times"/>
                  <a:cs typeface="Times"/>
                  <a:sym typeface="Times"/>
                </a:rPr>
                <a:t>Tonal Contrast </a:t>
              </a:r>
              <a:endParaRPr/>
            </a:p>
            <a:p>
              <a:pPr indent="0" lvl="0" marL="0" marR="0" rtl="0" algn="ctr">
                <a:lnSpc>
                  <a:spcPct val="140013"/>
                </a:lnSpc>
                <a:spcBef>
                  <a:spcPts val="0"/>
                </a:spcBef>
                <a:spcAft>
                  <a:spcPts val="0"/>
                </a:spcAft>
                <a:buNone/>
              </a:pPr>
              <a:r>
                <a:rPr b="1" lang="en-US" sz="2999">
                  <a:solidFill>
                    <a:srgbClr val="000000"/>
                  </a:solidFill>
                  <a:latin typeface="Times"/>
                  <a:ea typeface="Times"/>
                  <a:cs typeface="Times"/>
                  <a:sym typeface="Times"/>
                </a:rPr>
                <a:t>6</a:t>
              </a:r>
              <a:endParaRPr/>
            </a:p>
          </p:txBody>
        </p:sp>
      </p:grpSp>
      <p:sp>
        <p:nvSpPr>
          <p:cNvPr id="299" name="Google Shape;299;p10"/>
          <p:cNvSpPr/>
          <p:nvPr/>
        </p:nvSpPr>
        <p:spPr>
          <a:xfrm>
            <a:off x="17422902" y="0"/>
            <a:ext cx="1366743" cy="546697"/>
          </a:xfrm>
          <a:custGeom>
            <a:rect b="b" l="l" r="r" t="t"/>
            <a:pathLst>
              <a:path extrusionOk="0" h="546697" w="1366743">
                <a:moveTo>
                  <a:pt x="0" y="0"/>
                </a:moveTo>
                <a:lnTo>
                  <a:pt x="1366742" y="0"/>
                </a:lnTo>
                <a:lnTo>
                  <a:pt x="1366742" y="546697"/>
                </a:lnTo>
                <a:lnTo>
                  <a:pt x="0" y="546697"/>
                </a:lnTo>
                <a:lnTo>
                  <a:pt x="0" y="0"/>
                </a:lnTo>
                <a:close/>
              </a:path>
            </a:pathLst>
          </a:custGeom>
          <a:blipFill rotWithShape="1">
            <a:blip r:embed="rId3">
              <a:alphaModFix/>
            </a:blip>
            <a:stretch>
              <a:fillRect b="0" l="0" r="0" t="0"/>
            </a:stretch>
          </a:blipFill>
          <a:ln>
            <a:noFill/>
          </a:ln>
        </p:spPr>
      </p:sp>
      <p:sp>
        <p:nvSpPr>
          <p:cNvPr id="300" name="Google Shape;300;p10"/>
          <p:cNvSpPr/>
          <p:nvPr/>
        </p:nvSpPr>
        <p:spPr>
          <a:xfrm>
            <a:off x="-892014" y="7325"/>
            <a:ext cx="1366743" cy="546697"/>
          </a:xfrm>
          <a:custGeom>
            <a:rect b="b" l="l" r="r" t="t"/>
            <a:pathLst>
              <a:path extrusionOk="0" h="546697" w="1366743">
                <a:moveTo>
                  <a:pt x="0" y="0"/>
                </a:moveTo>
                <a:lnTo>
                  <a:pt x="1366743" y="0"/>
                </a:lnTo>
                <a:lnTo>
                  <a:pt x="1366743" y="546698"/>
                </a:lnTo>
                <a:lnTo>
                  <a:pt x="0" y="546698"/>
                </a:lnTo>
                <a:lnTo>
                  <a:pt x="0" y="0"/>
                </a:lnTo>
                <a:close/>
              </a:path>
            </a:pathLst>
          </a:custGeom>
          <a:blipFill rotWithShape="1">
            <a:blip r:embed="rId3">
              <a:alphaModFix/>
            </a:blip>
            <a:stretch>
              <a:fillRect b="0" l="0" r="0" t="0"/>
            </a:stretch>
          </a:blipFill>
          <a:ln>
            <a:noFill/>
          </a:ln>
        </p:spPr>
      </p:sp>
      <p:sp>
        <p:nvSpPr>
          <p:cNvPr id="301" name="Google Shape;301;p10"/>
          <p:cNvSpPr txBox="1"/>
          <p:nvPr/>
        </p:nvSpPr>
        <p:spPr>
          <a:xfrm>
            <a:off x="5263650" y="5716200"/>
            <a:ext cx="3590100" cy="3104700"/>
          </a:xfrm>
          <a:prstGeom prst="rect">
            <a:avLst/>
          </a:prstGeom>
          <a:noFill/>
          <a:ln>
            <a:noFill/>
          </a:ln>
        </p:spPr>
        <p:txBody>
          <a:bodyPr anchorCtr="0" anchor="t" bIns="0" lIns="0" spcFirstLastPara="1" rIns="0" wrap="square" tIns="0">
            <a:spAutoFit/>
          </a:bodyPr>
          <a:lstStyle/>
          <a:p>
            <a:pPr indent="0" lvl="0" marL="0" marR="0" rtl="0" algn="ctr">
              <a:lnSpc>
                <a:spcPct val="141360"/>
              </a:lnSpc>
              <a:spcBef>
                <a:spcPts val="0"/>
              </a:spcBef>
              <a:spcAft>
                <a:spcPts val="0"/>
              </a:spcAft>
              <a:buNone/>
            </a:pPr>
            <a:r>
              <a:rPr lang="en-US" sz="2500">
                <a:solidFill>
                  <a:srgbClr val="000000"/>
                </a:solidFill>
                <a:latin typeface="Times New Roman"/>
                <a:ea typeface="Times New Roman"/>
                <a:cs typeface="Times New Roman"/>
                <a:sym typeface="Times New Roman"/>
              </a:rPr>
              <a:t> Represent the energy distribution of musical notes in the audio signal,offering insights into the presence and proportion of different musical notes</a:t>
            </a:r>
            <a:endParaRPr/>
          </a:p>
        </p:txBody>
      </p:sp>
      <p:sp>
        <p:nvSpPr>
          <p:cNvPr id="302" name="Google Shape;302;p10"/>
          <p:cNvSpPr txBox="1"/>
          <p:nvPr/>
        </p:nvSpPr>
        <p:spPr>
          <a:xfrm>
            <a:off x="13254215" y="5903900"/>
            <a:ext cx="3794625" cy="2328971"/>
          </a:xfrm>
          <a:prstGeom prst="rect">
            <a:avLst/>
          </a:prstGeom>
          <a:noFill/>
          <a:ln>
            <a:noFill/>
          </a:ln>
        </p:spPr>
        <p:txBody>
          <a:bodyPr anchorCtr="0" anchor="t" bIns="0" lIns="0" spcFirstLastPara="1" rIns="0" wrap="square" tIns="0">
            <a:spAutoFit/>
          </a:bodyPr>
          <a:lstStyle/>
          <a:p>
            <a:pPr indent="0" lvl="0" marL="0" marR="0" rtl="0" algn="ctr">
              <a:lnSpc>
                <a:spcPct val="149520"/>
              </a:lnSpc>
              <a:spcBef>
                <a:spcPts val="0"/>
              </a:spcBef>
              <a:spcAft>
                <a:spcPts val="0"/>
              </a:spcAft>
              <a:buNone/>
            </a:pPr>
            <a:r>
              <a:rPr lang="en-US" sz="2500">
                <a:solidFill>
                  <a:srgbClr val="000000"/>
                </a:solidFill>
                <a:latin typeface="Times New Roman"/>
                <a:ea typeface="Times New Roman"/>
                <a:cs typeface="Times New Roman"/>
                <a:sym typeface="Times New Roman"/>
              </a:rPr>
              <a:t>Focus on the harmonic content of the audio signal. They calculate the average pitch and its spread within the chromagram</a:t>
            </a:r>
            <a:endParaRPr sz="2500">
              <a:solidFill>
                <a:srgbClr val="000000"/>
              </a:solidFill>
              <a:latin typeface="Times New Roman"/>
              <a:ea typeface="Times New Roman"/>
              <a:cs typeface="Times New Roman"/>
              <a:sym typeface="Times New Roman"/>
            </a:endParaRPr>
          </a:p>
        </p:txBody>
      </p:sp>
      <p:sp>
        <p:nvSpPr>
          <p:cNvPr id="303" name="Google Shape;303;p10"/>
          <p:cNvSpPr txBox="1"/>
          <p:nvPr/>
        </p:nvSpPr>
        <p:spPr>
          <a:xfrm>
            <a:off x="579050" y="2225856"/>
            <a:ext cx="17129900" cy="1069341"/>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US" sz="2899">
                <a:solidFill>
                  <a:srgbClr val="000000"/>
                </a:solidFill>
                <a:latin typeface="Times New Roman"/>
                <a:ea typeface="Times New Roman"/>
                <a:cs typeface="Times New Roman"/>
                <a:sym typeface="Times New Roman"/>
              </a:rPr>
              <a:t> </a:t>
            </a:r>
            <a:r>
              <a:rPr b="1" lang="en-US" sz="2899">
                <a:solidFill>
                  <a:srgbClr val="000000"/>
                </a:solidFill>
                <a:latin typeface="Times"/>
                <a:ea typeface="Times"/>
                <a:cs typeface="Times"/>
                <a:sym typeface="Times"/>
              </a:rPr>
              <a:t>Librosa: </a:t>
            </a:r>
            <a:r>
              <a:rPr lang="en-US" sz="2899">
                <a:solidFill>
                  <a:srgbClr val="000000"/>
                </a:solidFill>
                <a:latin typeface="Times New Roman"/>
                <a:ea typeface="Times New Roman"/>
                <a:cs typeface="Times New Roman"/>
                <a:sym typeface="Times New Roman"/>
              </a:rPr>
              <a:t>Allows us to load audio files and examine them over time, amplitude &amp; its frequency content. It also helps us extract specific characteristics to reveal unique information about the audio.</a:t>
            </a:r>
            <a:endParaRPr/>
          </a:p>
        </p:txBody>
      </p:sp>
      <p:grpSp>
        <p:nvGrpSpPr>
          <p:cNvPr id="304" name="Google Shape;304;p10"/>
          <p:cNvGrpSpPr/>
          <p:nvPr/>
        </p:nvGrpSpPr>
        <p:grpSpPr>
          <a:xfrm>
            <a:off x="-662187" y="-144661"/>
            <a:ext cx="18950187" cy="2257893"/>
            <a:chOff x="0" y="-192881"/>
            <a:chExt cx="25266916" cy="3010524"/>
          </a:xfrm>
        </p:grpSpPr>
        <p:grpSp>
          <p:nvGrpSpPr>
            <p:cNvPr id="305" name="Google Shape;305;p10"/>
            <p:cNvGrpSpPr/>
            <p:nvPr/>
          </p:nvGrpSpPr>
          <p:grpSpPr>
            <a:xfrm>
              <a:off x="882916" y="-192881"/>
              <a:ext cx="24384000" cy="2117071"/>
              <a:chOff x="0" y="-38100"/>
              <a:chExt cx="4816593" cy="418187"/>
            </a:xfrm>
          </p:grpSpPr>
          <p:sp>
            <p:nvSpPr>
              <p:cNvPr id="306" name="Google Shape;306;p10"/>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07" name="Google Shape;307;p10"/>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8" name="Google Shape;308;p10"/>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grpSp>
        <p:nvGrpSpPr>
          <p:cNvPr id="309" name="Google Shape;309;p10"/>
          <p:cNvGrpSpPr/>
          <p:nvPr/>
        </p:nvGrpSpPr>
        <p:grpSpPr>
          <a:xfrm>
            <a:off x="0" y="9902972"/>
            <a:ext cx="18288000" cy="1345185"/>
            <a:chOff x="0" y="-38100"/>
            <a:chExt cx="4816593" cy="354287"/>
          </a:xfrm>
        </p:grpSpPr>
        <p:sp>
          <p:nvSpPr>
            <p:cNvPr id="310" name="Google Shape;310;p10"/>
            <p:cNvSpPr/>
            <p:nvPr/>
          </p:nvSpPr>
          <p:spPr>
            <a:xfrm>
              <a:off x="0" y="0"/>
              <a:ext cx="4816592" cy="316187"/>
            </a:xfrm>
            <a:custGeom>
              <a:rect b="b" l="l" r="r" t="t"/>
              <a:pathLst>
                <a:path extrusionOk="0" h="316187" w="4816592">
                  <a:moveTo>
                    <a:pt x="0" y="0"/>
                  </a:moveTo>
                  <a:lnTo>
                    <a:pt x="4816592" y="0"/>
                  </a:lnTo>
                  <a:lnTo>
                    <a:pt x="4816592" y="316187"/>
                  </a:lnTo>
                  <a:lnTo>
                    <a:pt x="0" y="316187"/>
                  </a:lnTo>
                  <a:close/>
                </a:path>
              </a:pathLst>
            </a:custGeom>
            <a:solidFill>
              <a:srgbClr val="C03733"/>
            </a:solidFill>
            <a:ln>
              <a:noFill/>
            </a:ln>
          </p:spPr>
        </p:sp>
        <p:sp>
          <p:nvSpPr>
            <p:cNvPr id="311" name="Google Shape;311;p10"/>
            <p:cNvSpPr txBox="1"/>
            <p:nvPr/>
          </p:nvSpPr>
          <p:spPr>
            <a:xfrm>
              <a:off x="0" y="-38100"/>
              <a:ext cx="4816593" cy="3542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1"/>
          <p:cNvSpPr txBox="1"/>
          <p:nvPr/>
        </p:nvSpPr>
        <p:spPr>
          <a:xfrm>
            <a:off x="4357274" y="2151332"/>
            <a:ext cx="8911266" cy="561975"/>
          </a:xfrm>
          <a:prstGeom prst="rect">
            <a:avLst/>
          </a:prstGeom>
          <a:noFill/>
          <a:ln>
            <a:noFill/>
          </a:ln>
        </p:spPr>
        <p:txBody>
          <a:bodyPr anchorCtr="0" anchor="t" bIns="0" lIns="0" spcFirstLastPara="1" rIns="0" wrap="square" tIns="0">
            <a:spAutoFit/>
          </a:bodyPr>
          <a:lstStyle/>
          <a:p>
            <a:pPr indent="0" lvl="0" marL="0" marR="0" rtl="0" algn="ctr">
              <a:lnSpc>
                <a:spcPct val="89997"/>
              </a:lnSpc>
              <a:spcBef>
                <a:spcPts val="0"/>
              </a:spcBef>
              <a:spcAft>
                <a:spcPts val="0"/>
              </a:spcAft>
              <a:buNone/>
            </a:pPr>
            <a:r>
              <a:rPr b="1" lang="en-US" sz="3999">
                <a:solidFill>
                  <a:srgbClr val="000000"/>
                </a:solidFill>
                <a:latin typeface="Times"/>
                <a:ea typeface="Times"/>
                <a:cs typeface="Times"/>
                <a:sym typeface="Times"/>
              </a:rPr>
              <a:t>SPECTOGRAM</a:t>
            </a:r>
            <a:endParaRPr/>
          </a:p>
        </p:txBody>
      </p:sp>
      <p:sp>
        <p:nvSpPr>
          <p:cNvPr id="317" name="Google Shape;317;p11"/>
          <p:cNvSpPr txBox="1"/>
          <p:nvPr/>
        </p:nvSpPr>
        <p:spPr>
          <a:xfrm>
            <a:off x="2583418" y="7099087"/>
            <a:ext cx="13507733" cy="2595835"/>
          </a:xfrm>
          <a:prstGeom prst="rect">
            <a:avLst/>
          </a:prstGeom>
          <a:noFill/>
          <a:ln>
            <a:noFill/>
          </a:ln>
        </p:spPr>
        <p:txBody>
          <a:bodyPr anchorCtr="0" anchor="t" bIns="0" lIns="0" spcFirstLastPara="1" rIns="0" wrap="square" tIns="0">
            <a:spAutoFit/>
          </a:bodyPr>
          <a:lstStyle/>
          <a:p>
            <a:pPr indent="-262207" lvl="1" marL="524416"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Times New Roman"/>
                <a:ea typeface="Times New Roman"/>
                <a:cs typeface="Times New Roman"/>
                <a:sym typeface="Times New Roman"/>
              </a:rPr>
              <a:t>Visual representation of the frequency content of a signal over time, displaying how the intensity of different frequencies changes with time.</a:t>
            </a:r>
            <a:endParaRPr/>
          </a:p>
          <a:p>
            <a:pPr indent="-262207" lvl="1" marL="524416"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Times New Roman"/>
                <a:ea typeface="Times New Roman"/>
                <a:cs typeface="Times New Roman"/>
                <a:sym typeface="Times New Roman"/>
              </a:rPr>
              <a:t>Decibel Scale (Db) measures Intensity/Amplitude</a:t>
            </a:r>
            <a:endParaRPr/>
          </a:p>
          <a:p>
            <a:pPr indent="-262207" lvl="1" marL="524416"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Times New Roman"/>
                <a:ea typeface="Times New Roman"/>
                <a:cs typeface="Times New Roman"/>
                <a:sym typeface="Times New Roman"/>
              </a:rPr>
              <a:t>Time Frames (in seconds) on X-axis </a:t>
            </a:r>
            <a:endParaRPr/>
          </a:p>
          <a:p>
            <a:pPr indent="-262207" lvl="1" marL="524416"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Times New Roman"/>
                <a:ea typeface="Times New Roman"/>
                <a:cs typeface="Times New Roman"/>
                <a:sym typeface="Times New Roman"/>
              </a:rPr>
              <a:t>Frequency (in hertz) on left Y-axis </a:t>
            </a:r>
            <a:endParaRPr/>
          </a:p>
          <a:p>
            <a:pPr indent="-262207" lvl="1" marL="524416" marR="0" rtl="0" algn="l">
              <a:lnSpc>
                <a:spcPct val="140032"/>
              </a:lnSpc>
              <a:spcBef>
                <a:spcPts val="0"/>
              </a:spcBef>
              <a:spcAft>
                <a:spcPts val="0"/>
              </a:spcAft>
              <a:buClr>
                <a:srgbClr val="000000"/>
              </a:buClr>
              <a:buSzPts val="2428"/>
              <a:buFont typeface="Arial"/>
              <a:buChar char="•"/>
            </a:pPr>
            <a:r>
              <a:rPr b="0" i="0" lang="en-US" sz="2428" u="none" cap="none" strike="noStrike">
                <a:solidFill>
                  <a:srgbClr val="000000"/>
                </a:solidFill>
                <a:latin typeface="Times New Roman"/>
                <a:ea typeface="Times New Roman"/>
                <a:cs typeface="Times New Roman"/>
                <a:sym typeface="Times New Roman"/>
              </a:rPr>
              <a:t>Intensity on right Y-axis </a:t>
            </a:r>
            <a:endParaRPr/>
          </a:p>
        </p:txBody>
      </p:sp>
      <p:sp>
        <p:nvSpPr>
          <p:cNvPr id="318" name="Google Shape;318;p11"/>
          <p:cNvSpPr/>
          <p:nvPr/>
        </p:nvSpPr>
        <p:spPr>
          <a:xfrm>
            <a:off x="3897721" y="2789131"/>
            <a:ext cx="10492558" cy="4304639"/>
          </a:xfrm>
          <a:custGeom>
            <a:rect b="b" l="l" r="r" t="t"/>
            <a:pathLst>
              <a:path extrusionOk="0" h="4304639" w="10492558">
                <a:moveTo>
                  <a:pt x="0" y="0"/>
                </a:moveTo>
                <a:lnTo>
                  <a:pt x="10492558" y="0"/>
                </a:lnTo>
                <a:lnTo>
                  <a:pt x="10492558" y="4304639"/>
                </a:lnTo>
                <a:lnTo>
                  <a:pt x="0" y="4304639"/>
                </a:lnTo>
                <a:lnTo>
                  <a:pt x="0" y="0"/>
                </a:lnTo>
                <a:close/>
              </a:path>
            </a:pathLst>
          </a:custGeom>
          <a:blipFill rotWithShape="1">
            <a:blip r:embed="rId3">
              <a:alphaModFix/>
            </a:blip>
            <a:stretch>
              <a:fillRect b="0" l="0" r="0" t="0"/>
            </a:stretch>
          </a:blipFill>
          <a:ln cap="sq" cmpd="sng" w="19050">
            <a:solidFill>
              <a:srgbClr val="FFFFFF"/>
            </a:solidFill>
            <a:prstDash val="solid"/>
            <a:miter lim="8000"/>
            <a:headEnd len="sm" w="sm" type="none"/>
            <a:tailEnd len="sm" w="sm" type="none"/>
          </a:ln>
        </p:spPr>
      </p:sp>
      <p:grpSp>
        <p:nvGrpSpPr>
          <p:cNvPr id="319" name="Google Shape;319;p11"/>
          <p:cNvGrpSpPr/>
          <p:nvPr/>
        </p:nvGrpSpPr>
        <p:grpSpPr>
          <a:xfrm>
            <a:off x="-662187" y="-144661"/>
            <a:ext cx="18950187" cy="2257893"/>
            <a:chOff x="0" y="-192881"/>
            <a:chExt cx="25266916" cy="3010524"/>
          </a:xfrm>
        </p:grpSpPr>
        <p:grpSp>
          <p:nvGrpSpPr>
            <p:cNvPr id="320" name="Google Shape;320;p11"/>
            <p:cNvGrpSpPr/>
            <p:nvPr/>
          </p:nvGrpSpPr>
          <p:grpSpPr>
            <a:xfrm>
              <a:off x="882916" y="-192881"/>
              <a:ext cx="24384000" cy="2117071"/>
              <a:chOff x="0" y="-38100"/>
              <a:chExt cx="4816593" cy="418187"/>
            </a:xfrm>
          </p:grpSpPr>
          <p:sp>
            <p:nvSpPr>
              <p:cNvPr id="321" name="Google Shape;321;p11"/>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22" name="Google Shape;322;p11"/>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 name="Google Shape;323;p11"/>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grpSp>
        <p:nvGrpSpPr>
          <p:cNvPr id="324" name="Google Shape;324;p11"/>
          <p:cNvGrpSpPr/>
          <p:nvPr/>
        </p:nvGrpSpPr>
        <p:grpSpPr>
          <a:xfrm>
            <a:off x="0" y="9902972"/>
            <a:ext cx="18288000" cy="1345185"/>
            <a:chOff x="0" y="-38100"/>
            <a:chExt cx="4816593" cy="354287"/>
          </a:xfrm>
        </p:grpSpPr>
        <p:sp>
          <p:nvSpPr>
            <p:cNvPr id="325" name="Google Shape;325;p11"/>
            <p:cNvSpPr/>
            <p:nvPr/>
          </p:nvSpPr>
          <p:spPr>
            <a:xfrm>
              <a:off x="0" y="0"/>
              <a:ext cx="4816592" cy="316187"/>
            </a:xfrm>
            <a:custGeom>
              <a:rect b="b" l="l" r="r" t="t"/>
              <a:pathLst>
                <a:path extrusionOk="0" h="316187" w="4816592">
                  <a:moveTo>
                    <a:pt x="0" y="0"/>
                  </a:moveTo>
                  <a:lnTo>
                    <a:pt x="4816592" y="0"/>
                  </a:lnTo>
                  <a:lnTo>
                    <a:pt x="4816592" y="316187"/>
                  </a:lnTo>
                  <a:lnTo>
                    <a:pt x="0" y="316187"/>
                  </a:lnTo>
                  <a:close/>
                </a:path>
              </a:pathLst>
            </a:custGeom>
            <a:solidFill>
              <a:srgbClr val="C03733"/>
            </a:solidFill>
            <a:ln>
              <a:noFill/>
            </a:ln>
          </p:spPr>
        </p:sp>
        <p:sp>
          <p:nvSpPr>
            <p:cNvPr id="326" name="Google Shape;326;p11"/>
            <p:cNvSpPr txBox="1"/>
            <p:nvPr/>
          </p:nvSpPr>
          <p:spPr>
            <a:xfrm>
              <a:off x="0" y="-38100"/>
              <a:ext cx="4816593" cy="3542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12"/>
          <p:cNvGrpSpPr/>
          <p:nvPr/>
        </p:nvGrpSpPr>
        <p:grpSpPr>
          <a:xfrm>
            <a:off x="-662187" y="-144661"/>
            <a:ext cx="18950187" cy="2257893"/>
            <a:chOff x="0" y="-192881"/>
            <a:chExt cx="25266916" cy="3010524"/>
          </a:xfrm>
        </p:grpSpPr>
        <p:grpSp>
          <p:nvGrpSpPr>
            <p:cNvPr id="332" name="Google Shape;332;p12"/>
            <p:cNvGrpSpPr/>
            <p:nvPr/>
          </p:nvGrpSpPr>
          <p:grpSpPr>
            <a:xfrm>
              <a:off x="882916" y="-192881"/>
              <a:ext cx="24384000" cy="2117071"/>
              <a:chOff x="0" y="-38100"/>
              <a:chExt cx="4816593" cy="418187"/>
            </a:xfrm>
          </p:grpSpPr>
          <p:sp>
            <p:nvSpPr>
              <p:cNvPr id="333" name="Google Shape;333;p12"/>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34" name="Google Shape;334;p12"/>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5" name="Google Shape;335;p12"/>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336" name="Google Shape;336;p12"/>
          <p:cNvGrpSpPr/>
          <p:nvPr/>
        </p:nvGrpSpPr>
        <p:grpSpPr>
          <a:xfrm>
            <a:off x="0" y="9854448"/>
            <a:ext cx="18288000" cy="1393709"/>
            <a:chOff x="0" y="-38100"/>
            <a:chExt cx="4816593" cy="367067"/>
          </a:xfrm>
        </p:grpSpPr>
        <p:sp>
          <p:nvSpPr>
            <p:cNvPr id="337" name="Google Shape;337;p12"/>
            <p:cNvSpPr/>
            <p:nvPr/>
          </p:nvSpPr>
          <p:spPr>
            <a:xfrm>
              <a:off x="0" y="0"/>
              <a:ext cx="4816592" cy="328967"/>
            </a:xfrm>
            <a:custGeom>
              <a:rect b="b" l="l" r="r" t="t"/>
              <a:pathLst>
                <a:path extrusionOk="0" h="328967" w="4816592">
                  <a:moveTo>
                    <a:pt x="0" y="0"/>
                  </a:moveTo>
                  <a:lnTo>
                    <a:pt x="4816592" y="0"/>
                  </a:lnTo>
                  <a:lnTo>
                    <a:pt x="4816592" y="328967"/>
                  </a:lnTo>
                  <a:lnTo>
                    <a:pt x="0" y="328967"/>
                  </a:lnTo>
                  <a:close/>
                </a:path>
              </a:pathLst>
            </a:custGeom>
            <a:solidFill>
              <a:srgbClr val="C03733"/>
            </a:solidFill>
            <a:ln>
              <a:noFill/>
            </a:ln>
          </p:spPr>
        </p:sp>
        <p:sp>
          <p:nvSpPr>
            <p:cNvPr id="338" name="Google Shape;338;p12"/>
            <p:cNvSpPr txBox="1"/>
            <p:nvPr/>
          </p:nvSpPr>
          <p:spPr>
            <a:xfrm>
              <a:off x="0" y="-38100"/>
              <a:ext cx="4816593" cy="3670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39" name="Google Shape;339;p12"/>
          <p:cNvPicPr preferRelativeResize="0"/>
          <p:nvPr/>
        </p:nvPicPr>
        <p:blipFill rotWithShape="1">
          <a:blip r:embed="rId4">
            <a:alphaModFix/>
          </a:blip>
          <a:srcRect b="0" l="0" r="0" t="0"/>
          <a:stretch/>
        </p:blipFill>
        <p:spPr>
          <a:xfrm>
            <a:off x="6613636" y="2881705"/>
            <a:ext cx="6053392" cy="7083031"/>
          </a:xfrm>
          <a:prstGeom prst="rect">
            <a:avLst/>
          </a:prstGeom>
          <a:noFill/>
          <a:ln>
            <a:noFill/>
          </a:ln>
        </p:spPr>
      </p:pic>
      <p:pic>
        <p:nvPicPr>
          <p:cNvPr id="340" name="Google Shape;340;p12"/>
          <p:cNvPicPr preferRelativeResize="0"/>
          <p:nvPr/>
        </p:nvPicPr>
        <p:blipFill rotWithShape="1">
          <a:blip r:embed="rId5">
            <a:alphaModFix/>
          </a:blip>
          <a:srcRect b="0" l="0" r="0" t="0"/>
          <a:stretch/>
        </p:blipFill>
        <p:spPr>
          <a:xfrm>
            <a:off x="3057736" y="4319447"/>
            <a:ext cx="4146153" cy="5679661"/>
          </a:xfrm>
          <a:prstGeom prst="rect">
            <a:avLst/>
          </a:prstGeom>
          <a:noFill/>
          <a:ln>
            <a:noFill/>
          </a:ln>
        </p:spPr>
      </p:pic>
      <p:pic>
        <p:nvPicPr>
          <p:cNvPr id="341" name="Google Shape;341;p12"/>
          <p:cNvPicPr preferRelativeResize="0"/>
          <p:nvPr/>
        </p:nvPicPr>
        <p:blipFill rotWithShape="1">
          <a:blip r:embed="rId6">
            <a:alphaModFix/>
          </a:blip>
          <a:srcRect b="0" l="0" r="0" t="0"/>
          <a:stretch/>
        </p:blipFill>
        <p:spPr>
          <a:xfrm>
            <a:off x="12076776" y="4319447"/>
            <a:ext cx="2953424" cy="5679661"/>
          </a:xfrm>
          <a:prstGeom prst="rect">
            <a:avLst/>
          </a:prstGeom>
          <a:noFill/>
          <a:ln>
            <a:noFill/>
          </a:ln>
        </p:spPr>
      </p:pic>
      <p:sp>
        <p:nvSpPr>
          <p:cNvPr id="342" name="Google Shape;342;p12"/>
          <p:cNvSpPr txBox="1"/>
          <p:nvPr/>
        </p:nvSpPr>
        <p:spPr>
          <a:xfrm>
            <a:off x="3523797" y="2430301"/>
            <a:ext cx="11604335" cy="561975"/>
          </a:xfrm>
          <a:prstGeom prst="rect">
            <a:avLst/>
          </a:prstGeom>
          <a:noFill/>
          <a:ln>
            <a:noFill/>
          </a:ln>
        </p:spPr>
        <p:txBody>
          <a:bodyPr anchorCtr="0" anchor="t" bIns="0" lIns="0" spcFirstLastPara="1" rIns="0" wrap="square" tIns="0">
            <a:spAutoFit/>
          </a:bodyPr>
          <a:lstStyle/>
          <a:p>
            <a:pPr indent="0" lvl="0" marL="0" marR="0" rtl="0" algn="ctr">
              <a:lnSpc>
                <a:spcPct val="89997"/>
              </a:lnSpc>
              <a:spcBef>
                <a:spcPts val="0"/>
              </a:spcBef>
              <a:spcAft>
                <a:spcPts val="0"/>
              </a:spcAft>
              <a:buNone/>
            </a:pPr>
            <a:r>
              <a:rPr b="1" lang="en-US" sz="3999">
                <a:solidFill>
                  <a:srgbClr val="000000"/>
                </a:solidFill>
                <a:latin typeface="Times"/>
                <a:ea typeface="Times"/>
                <a:cs typeface="Times"/>
                <a:sym typeface="Times"/>
              </a:rPr>
              <a:t>DISTRUBUTION OF TARGET VARIABLE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3"/>
          <p:cNvSpPr/>
          <p:nvPr/>
        </p:nvSpPr>
        <p:spPr>
          <a:xfrm>
            <a:off x="3791527" y="3525040"/>
            <a:ext cx="10042760" cy="3706257"/>
          </a:xfrm>
          <a:custGeom>
            <a:rect b="b" l="l" r="r" t="t"/>
            <a:pathLst>
              <a:path extrusionOk="0" h="3706257" w="10042760">
                <a:moveTo>
                  <a:pt x="0" y="0"/>
                </a:moveTo>
                <a:lnTo>
                  <a:pt x="10042759" y="0"/>
                </a:lnTo>
                <a:lnTo>
                  <a:pt x="10042759" y="3706257"/>
                </a:lnTo>
                <a:lnTo>
                  <a:pt x="0" y="3706257"/>
                </a:lnTo>
                <a:lnTo>
                  <a:pt x="0" y="0"/>
                </a:lnTo>
                <a:close/>
              </a:path>
            </a:pathLst>
          </a:custGeom>
          <a:blipFill rotWithShape="1">
            <a:blip r:embed="rId3">
              <a:alphaModFix/>
            </a:blip>
            <a:stretch>
              <a:fillRect b="0" l="0" r="0" t="0"/>
            </a:stretch>
          </a:blipFill>
          <a:ln>
            <a:noFill/>
          </a:ln>
        </p:spPr>
      </p:sp>
      <p:sp>
        <p:nvSpPr>
          <p:cNvPr id="348" name="Google Shape;348;p13"/>
          <p:cNvSpPr txBox="1"/>
          <p:nvPr/>
        </p:nvSpPr>
        <p:spPr>
          <a:xfrm>
            <a:off x="3664461" y="2277265"/>
            <a:ext cx="10296892" cy="1009650"/>
          </a:xfrm>
          <a:prstGeom prst="rect">
            <a:avLst/>
          </a:prstGeom>
          <a:noFill/>
          <a:ln>
            <a:noFill/>
          </a:ln>
        </p:spPr>
        <p:txBody>
          <a:bodyPr anchorCtr="0" anchor="t" bIns="0" lIns="0" spcFirstLastPara="1" rIns="0" wrap="square" tIns="0">
            <a:spAutoFit/>
          </a:bodyPr>
          <a:lstStyle/>
          <a:p>
            <a:pPr indent="0" lvl="0" marL="0" marR="0" rtl="0" algn="ctr">
              <a:lnSpc>
                <a:spcPct val="89997"/>
              </a:lnSpc>
              <a:spcBef>
                <a:spcPts val="0"/>
              </a:spcBef>
              <a:spcAft>
                <a:spcPts val="0"/>
              </a:spcAft>
              <a:buNone/>
            </a:pPr>
            <a:r>
              <a:rPr b="1" lang="en-US" sz="3999">
                <a:solidFill>
                  <a:srgbClr val="000000"/>
                </a:solidFill>
                <a:latin typeface="Times"/>
                <a:ea typeface="Times"/>
                <a:cs typeface="Times"/>
                <a:sym typeface="Times"/>
              </a:rPr>
              <a:t>SYNTHETIC MINORITY OVERSAMPLING TECHNIQUE (SMOTE)</a:t>
            </a:r>
            <a:endParaRPr/>
          </a:p>
        </p:txBody>
      </p:sp>
      <p:grpSp>
        <p:nvGrpSpPr>
          <p:cNvPr id="349" name="Google Shape;349;p13"/>
          <p:cNvGrpSpPr/>
          <p:nvPr/>
        </p:nvGrpSpPr>
        <p:grpSpPr>
          <a:xfrm>
            <a:off x="-662187" y="-144661"/>
            <a:ext cx="18950187" cy="2257893"/>
            <a:chOff x="0" y="-192881"/>
            <a:chExt cx="25266916" cy="3010524"/>
          </a:xfrm>
        </p:grpSpPr>
        <p:grpSp>
          <p:nvGrpSpPr>
            <p:cNvPr id="350" name="Google Shape;350;p13"/>
            <p:cNvGrpSpPr/>
            <p:nvPr/>
          </p:nvGrpSpPr>
          <p:grpSpPr>
            <a:xfrm>
              <a:off x="882916" y="-192881"/>
              <a:ext cx="24384000" cy="2117071"/>
              <a:chOff x="0" y="-38100"/>
              <a:chExt cx="4816593" cy="418187"/>
            </a:xfrm>
          </p:grpSpPr>
          <p:sp>
            <p:nvSpPr>
              <p:cNvPr id="351" name="Google Shape;351;p13"/>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52" name="Google Shape;352;p13"/>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3" name="Google Shape;353;p13"/>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sp>
        <p:nvSpPr>
          <p:cNvPr id="354" name="Google Shape;354;p13"/>
          <p:cNvSpPr txBox="1"/>
          <p:nvPr/>
        </p:nvSpPr>
        <p:spPr>
          <a:xfrm>
            <a:off x="2729992" y="7363551"/>
            <a:ext cx="13437523" cy="953136"/>
          </a:xfrm>
          <a:prstGeom prst="rect">
            <a:avLst/>
          </a:prstGeom>
          <a:noFill/>
          <a:ln>
            <a:noFill/>
          </a:ln>
        </p:spPr>
        <p:txBody>
          <a:bodyPr anchorCtr="0" anchor="t" bIns="0" lIns="0" spcFirstLastPara="1" rIns="0" wrap="square" tIns="0">
            <a:spAutoFit/>
          </a:bodyPr>
          <a:lstStyle/>
          <a:p>
            <a:pPr indent="-280668" lvl="1" marL="561336" marR="0" rtl="0" algn="just">
              <a:lnSpc>
                <a:spcPct val="140015"/>
              </a:lnSpc>
              <a:spcBef>
                <a:spcPts val="0"/>
              </a:spcBef>
              <a:spcAft>
                <a:spcPts val="0"/>
              </a:spcAft>
              <a:buClr>
                <a:srgbClr val="000000"/>
              </a:buClr>
              <a:buSzPts val="2599"/>
              <a:buFont typeface="Arial"/>
              <a:buChar char="•"/>
            </a:pPr>
            <a:r>
              <a:rPr b="0" i="0" lang="en-US" sz="2599" u="none" cap="none" strike="noStrike">
                <a:solidFill>
                  <a:srgbClr val="000000"/>
                </a:solidFill>
                <a:latin typeface="Times New Roman"/>
                <a:ea typeface="Times New Roman"/>
                <a:cs typeface="Times New Roman"/>
                <a:sym typeface="Times New Roman"/>
              </a:rPr>
              <a:t>SMOTE boosts model learning from underrepresented classes by creating new instances for the minority class without duplicating existing data. </a:t>
            </a:r>
            <a:endParaRPr/>
          </a:p>
        </p:txBody>
      </p:sp>
      <p:sp>
        <p:nvSpPr>
          <p:cNvPr id="355" name="Google Shape;355;p13"/>
          <p:cNvSpPr txBox="1"/>
          <p:nvPr/>
        </p:nvSpPr>
        <p:spPr>
          <a:xfrm>
            <a:off x="2729992" y="8345261"/>
            <a:ext cx="15232903" cy="1291590"/>
          </a:xfrm>
          <a:prstGeom prst="rect">
            <a:avLst/>
          </a:prstGeom>
          <a:noFill/>
          <a:ln>
            <a:noFill/>
          </a:ln>
        </p:spPr>
        <p:txBody>
          <a:bodyPr anchorCtr="0" anchor="t" bIns="0" lIns="0" spcFirstLastPara="1" rIns="0" wrap="square" tIns="0">
            <a:spAutoFit/>
          </a:bodyPr>
          <a:lstStyle/>
          <a:p>
            <a:pPr indent="-259077" lvl="1" marL="518157" marR="0" rtl="0" algn="just">
              <a:lnSpc>
                <a:spcPct val="140016"/>
              </a:lnSpc>
              <a:spcBef>
                <a:spcPts val="0"/>
              </a:spcBef>
              <a:spcAft>
                <a:spcPts val="0"/>
              </a:spcAft>
              <a:buClr>
                <a:srgbClr val="000000"/>
              </a:buClr>
              <a:buSzPts val="2399"/>
              <a:buFont typeface="Arial"/>
              <a:buChar char="•"/>
            </a:pPr>
            <a:r>
              <a:rPr b="0" i="0" lang="en-US" sz="2399" u="none" cap="none" strike="noStrike">
                <a:solidFill>
                  <a:srgbClr val="000000"/>
                </a:solidFill>
                <a:latin typeface="Times New Roman"/>
                <a:ea typeface="Times New Roman"/>
                <a:cs typeface="Times New Roman"/>
                <a:sym typeface="Times New Roman"/>
              </a:rPr>
              <a:t>Here the minority class is human with 131083 instances.</a:t>
            </a:r>
            <a:endParaRPr/>
          </a:p>
          <a:p>
            <a:pPr indent="-259077" lvl="1" marL="518157" marR="0" rtl="0" algn="just">
              <a:lnSpc>
                <a:spcPct val="140016"/>
              </a:lnSpc>
              <a:spcBef>
                <a:spcPts val="0"/>
              </a:spcBef>
              <a:spcAft>
                <a:spcPts val="0"/>
              </a:spcAft>
              <a:buClr>
                <a:srgbClr val="000000"/>
              </a:buClr>
              <a:buSzPts val="2399"/>
              <a:buFont typeface="Arial"/>
              <a:buChar char="•"/>
            </a:pPr>
            <a:r>
              <a:rPr b="0" i="0" lang="en-US" sz="2399" u="none" cap="none" strike="noStrike">
                <a:solidFill>
                  <a:srgbClr val="000000"/>
                </a:solidFill>
                <a:latin typeface="Times New Roman"/>
                <a:ea typeface="Times New Roman"/>
                <a:cs typeface="Times New Roman"/>
                <a:sym typeface="Times New Roman"/>
              </a:rPr>
              <a:t>Hence, now the dataset is balanced - [235966,47] with total 235966 audio rows and 45 feature columns</a:t>
            </a:r>
            <a:endParaRPr/>
          </a:p>
          <a:p>
            <a:pPr indent="0" lvl="0" marL="0" marR="0" rtl="0" algn="just">
              <a:lnSpc>
                <a:spcPct val="140016"/>
              </a:lnSpc>
              <a:spcBef>
                <a:spcPts val="0"/>
              </a:spcBef>
              <a:spcAft>
                <a:spcPts val="0"/>
              </a:spcAft>
              <a:buNone/>
            </a:pPr>
            <a:r>
              <a:t/>
            </a:r>
            <a:endParaRPr sz="2399">
              <a:solidFill>
                <a:srgbClr val="000000"/>
              </a:solidFill>
              <a:latin typeface="Times New Roman"/>
              <a:ea typeface="Times New Roman"/>
              <a:cs typeface="Times New Roman"/>
              <a:sym typeface="Times New Roman"/>
            </a:endParaRPr>
          </a:p>
        </p:txBody>
      </p:sp>
      <p:grpSp>
        <p:nvGrpSpPr>
          <p:cNvPr id="356" name="Google Shape;356;p13"/>
          <p:cNvGrpSpPr/>
          <p:nvPr/>
        </p:nvGrpSpPr>
        <p:grpSpPr>
          <a:xfrm>
            <a:off x="0" y="9911291"/>
            <a:ext cx="18288000" cy="1336866"/>
            <a:chOff x="0" y="-38100"/>
            <a:chExt cx="4816593" cy="352096"/>
          </a:xfrm>
        </p:grpSpPr>
        <p:sp>
          <p:nvSpPr>
            <p:cNvPr id="357" name="Google Shape;357;p13"/>
            <p:cNvSpPr/>
            <p:nvPr/>
          </p:nvSpPr>
          <p:spPr>
            <a:xfrm>
              <a:off x="0" y="0"/>
              <a:ext cx="4816592" cy="313996"/>
            </a:xfrm>
            <a:custGeom>
              <a:rect b="b" l="l" r="r" t="t"/>
              <a:pathLst>
                <a:path extrusionOk="0" h="313996" w="4816592">
                  <a:moveTo>
                    <a:pt x="0" y="0"/>
                  </a:moveTo>
                  <a:lnTo>
                    <a:pt x="4816592" y="0"/>
                  </a:lnTo>
                  <a:lnTo>
                    <a:pt x="4816592" y="313996"/>
                  </a:lnTo>
                  <a:lnTo>
                    <a:pt x="0" y="313996"/>
                  </a:lnTo>
                  <a:close/>
                </a:path>
              </a:pathLst>
            </a:custGeom>
            <a:solidFill>
              <a:srgbClr val="C03733"/>
            </a:solidFill>
            <a:ln>
              <a:noFill/>
            </a:ln>
          </p:spPr>
        </p:sp>
        <p:sp>
          <p:nvSpPr>
            <p:cNvPr id="358" name="Google Shape;358;p13"/>
            <p:cNvSpPr txBox="1"/>
            <p:nvPr/>
          </p:nvSpPr>
          <p:spPr>
            <a:xfrm>
              <a:off x="0" y="-38100"/>
              <a:ext cx="4816593" cy="35209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p:nvPr/>
        </p:nvSpPr>
        <p:spPr>
          <a:xfrm>
            <a:off x="3896807" y="3148710"/>
            <a:ext cx="11707480" cy="5138780"/>
          </a:xfrm>
          <a:custGeom>
            <a:rect b="b" l="l" r="r" t="t"/>
            <a:pathLst>
              <a:path extrusionOk="0" h="5138780" w="11707480">
                <a:moveTo>
                  <a:pt x="0" y="0"/>
                </a:moveTo>
                <a:lnTo>
                  <a:pt x="11707480" y="0"/>
                </a:lnTo>
                <a:lnTo>
                  <a:pt x="11707480" y="5138780"/>
                </a:lnTo>
                <a:lnTo>
                  <a:pt x="0" y="5138780"/>
                </a:lnTo>
                <a:lnTo>
                  <a:pt x="0" y="0"/>
                </a:lnTo>
                <a:close/>
              </a:path>
            </a:pathLst>
          </a:custGeom>
          <a:blipFill rotWithShape="1">
            <a:blip r:embed="rId3">
              <a:alphaModFix/>
            </a:blip>
            <a:stretch>
              <a:fillRect b="0" l="0" r="0" t="0"/>
            </a:stretch>
          </a:blipFill>
          <a:ln>
            <a:noFill/>
          </a:ln>
        </p:spPr>
      </p:sp>
      <p:sp>
        <p:nvSpPr>
          <p:cNvPr id="364" name="Google Shape;364;p14"/>
          <p:cNvSpPr txBox="1"/>
          <p:nvPr/>
        </p:nvSpPr>
        <p:spPr>
          <a:xfrm>
            <a:off x="4858200" y="2406136"/>
            <a:ext cx="8911266" cy="561975"/>
          </a:xfrm>
          <a:prstGeom prst="rect">
            <a:avLst/>
          </a:prstGeom>
          <a:noFill/>
          <a:ln>
            <a:noFill/>
          </a:ln>
        </p:spPr>
        <p:txBody>
          <a:bodyPr anchorCtr="0" anchor="t" bIns="0" lIns="0" spcFirstLastPara="1" rIns="0" wrap="square" tIns="0">
            <a:spAutoFit/>
          </a:bodyPr>
          <a:lstStyle/>
          <a:p>
            <a:pPr indent="0" lvl="0" marL="0" marR="0" rtl="0" algn="ctr">
              <a:lnSpc>
                <a:spcPct val="89997"/>
              </a:lnSpc>
              <a:spcBef>
                <a:spcPts val="0"/>
              </a:spcBef>
              <a:spcAft>
                <a:spcPts val="0"/>
              </a:spcAft>
              <a:buNone/>
            </a:pPr>
            <a:r>
              <a:rPr b="1" lang="en-US" sz="3999">
                <a:solidFill>
                  <a:srgbClr val="000000"/>
                </a:solidFill>
                <a:latin typeface="Times"/>
                <a:ea typeface="Times"/>
                <a:cs typeface="Times"/>
                <a:sym typeface="Times"/>
              </a:rPr>
              <a:t>CROSS VALIDATION K = 10 FOLD</a:t>
            </a:r>
            <a:endParaRPr/>
          </a:p>
        </p:txBody>
      </p:sp>
      <p:grpSp>
        <p:nvGrpSpPr>
          <p:cNvPr id="365" name="Google Shape;365;p14"/>
          <p:cNvGrpSpPr/>
          <p:nvPr/>
        </p:nvGrpSpPr>
        <p:grpSpPr>
          <a:xfrm>
            <a:off x="-662187" y="-144661"/>
            <a:ext cx="18950187" cy="2257893"/>
            <a:chOff x="0" y="-192881"/>
            <a:chExt cx="25266916" cy="3010524"/>
          </a:xfrm>
        </p:grpSpPr>
        <p:grpSp>
          <p:nvGrpSpPr>
            <p:cNvPr id="366" name="Google Shape;366;p14"/>
            <p:cNvGrpSpPr/>
            <p:nvPr/>
          </p:nvGrpSpPr>
          <p:grpSpPr>
            <a:xfrm>
              <a:off x="882916" y="-192881"/>
              <a:ext cx="24384000" cy="2117071"/>
              <a:chOff x="0" y="-38100"/>
              <a:chExt cx="4816593" cy="418187"/>
            </a:xfrm>
          </p:grpSpPr>
          <p:sp>
            <p:nvSpPr>
              <p:cNvPr id="367" name="Google Shape;367;p14"/>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68" name="Google Shape;368;p14"/>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9" name="Google Shape;369;p14"/>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sp>
        <p:nvSpPr>
          <p:cNvPr id="370" name="Google Shape;370;p14"/>
          <p:cNvSpPr txBox="1"/>
          <p:nvPr/>
        </p:nvSpPr>
        <p:spPr>
          <a:xfrm>
            <a:off x="2126334" y="8585835"/>
            <a:ext cx="13695666" cy="12115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US" sz="3299">
                <a:solidFill>
                  <a:srgbClr val="000000"/>
                </a:solidFill>
                <a:latin typeface="Times New Roman"/>
                <a:ea typeface="Times New Roman"/>
                <a:cs typeface="Times New Roman"/>
                <a:sym typeface="Times New Roman"/>
              </a:rPr>
              <a:t>Cross-validation is a technique for evaluating a machine learning model and testing its performance. </a:t>
            </a:r>
            <a:endParaRPr/>
          </a:p>
        </p:txBody>
      </p:sp>
      <p:grpSp>
        <p:nvGrpSpPr>
          <p:cNvPr id="371" name="Google Shape;371;p14"/>
          <p:cNvGrpSpPr/>
          <p:nvPr/>
        </p:nvGrpSpPr>
        <p:grpSpPr>
          <a:xfrm>
            <a:off x="0" y="9828014"/>
            <a:ext cx="18288000" cy="1420143"/>
            <a:chOff x="0" y="-38100"/>
            <a:chExt cx="4816593" cy="374029"/>
          </a:xfrm>
        </p:grpSpPr>
        <p:sp>
          <p:nvSpPr>
            <p:cNvPr id="372" name="Google Shape;372;p14"/>
            <p:cNvSpPr/>
            <p:nvPr/>
          </p:nvSpPr>
          <p:spPr>
            <a:xfrm>
              <a:off x="0" y="0"/>
              <a:ext cx="4816592" cy="335929"/>
            </a:xfrm>
            <a:custGeom>
              <a:rect b="b" l="l" r="r" t="t"/>
              <a:pathLst>
                <a:path extrusionOk="0" h="335929" w="4816592">
                  <a:moveTo>
                    <a:pt x="0" y="0"/>
                  </a:moveTo>
                  <a:lnTo>
                    <a:pt x="4816592" y="0"/>
                  </a:lnTo>
                  <a:lnTo>
                    <a:pt x="4816592" y="335929"/>
                  </a:lnTo>
                  <a:lnTo>
                    <a:pt x="0" y="335929"/>
                  </a:lnTo>
                  <a:close/>
                </a:path>
              </a:pathLst>
            </a:custGeom>
            <a:solidFill>
              <a:srgbClr val="C03733"/>
            </a:solidFill>
            <a:ln>
              <a:noFill/>
            </a:ln>
          </p:spPr>
        </p:sp>
        <p:sp>
          <p:nvSpPr>
            <p:cNvPr id="373" name="Google Shape;373;p14"/>
            <p:cNvSpPr txBox="1"/>
            <p:nvPr/>
          </p:nvSpPr>
          <p:spPr>
            <a:xfrm>
              <a:off x="0" y="-38100"/>
              <a:ext cx="4816593" cy="37402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grpSp>
        <p:nvGrpSpPr>
          <p:cNvPr id="378" name="Google Shape;378;p15"/>
          <p:cNvGrpSpPr/>
          <p:nvPr/>
        </p:nvGrpSpPr>
        <p:grpSpPr>
          <a:xfrm>
            <a:off x="-662187" y="-144661"/>
            <a:ext cx="18950187" cy="2257893"/>
            <a:chOff x="0" y="-192881"/>
            <a:chExt cx="25266916" cy="3010524"/>
          </a:xfrm>
        </p:grpSpPr>
        <p:grpSp>
          <p:nvGrpSpPr>
            <p:cNvPr id="379" name="Google Shape;379;p15"/>
            <p:cNvGrpSpPr/>
            <p:nvPr/>
          </p:nvGrpSpPr>
          <p:grpSpPr>
            <a:xfrm>
              <a:off x="882916" y="-192881"/>
              <a:ext cx="24384000" cy="2117071"/>
              <a:chOff x="0" y="-38100"/>
              <a:chExt cx="4816593" cy="418187"/>
            </a:xfrm>
          </p:grpSpPr>
          <p:sp>
            <p:nvSpPr>
              <p:cNvPr id="380" name="Google Shape;380;p15"/>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381" name="Google Shape;381;p15"/>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2" name="Google Shape;382;p15"/>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383" name="Google Shape;383;p15"/>
          <p:cNvGrpSpPr/>
          <p:nvPr/>
        </p:nvGrpSpPr>
        <p:grpSpPr>
          <a:xfrm>
            <a:off x="0" y="9878710"/>
            <a:ext cx="18288000" cy="1369447"/>
            <a:chOff x="0" y="-38100"/>
            <a:chExt cx="4816593" cy="360677"/>
          </a:xfrm>
        </p:grpSpPr>
        <p:sp>
          <p:nvSpPr>
            <p:cNvPr id="384" name="Google Shape;384;p15"/>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385" name="Google Shape;385;p15"/>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6" name="Google Shape;386;p15"/>
          <p:cNvGrpSpPr/>
          <p:nvPr/>
        </p:nvGrpSpPr>
        <p:grpSpPr>
          <a:xfrm>
            <a:off x="9913408" y="2232464"/>
            <a:ext cx="7422998" cy="6238670"/>
            <a:chOff x="0" y="-38100"/>
            <a:chExt cx="1955028" cy="1643106"/>
          </a:xfrm>
        </p:grpSpPr>
        <p:sp>
          <p:nvSpPr>
            <p:cNvPr id="387" name="Google Shape;387;p15"/>
            <p:cNvSpPr/>
            <p:nvPr/>
          </p:nvSpPr>
          <p:spPr>
            <a:xfrm>
              <a:off x="0" y="0"/>
              <a:ext cx="1955028" cy="1605006"/>
            </a:xfrm>
            <a:custGeom>
              <a:rect b="b" l="l" r="r" t="t"/>
              <a:pathLst>
                <a:path extrusionOk="0" h="1605006" w="1955028">
                  <a:moveTo>
                    <a:pt x="53191" y="0"/>
                  </a:moveTo>
                  <a:lnTo>
                    <a:pt x="1901837" y="0"/>
                  </a:lnTo>
                  <a:cubicBezTo>
                    <a:pt x="1931214" y="0"/>
                    <a:pt x="1955028" y="23814"/>
                    <a:pt x="1955028" y="53191"/>
                  </a:cubicBezTo>
                  <a:lnTo>
                    <a:pt x="1955028" y="1551815"/>
                  </a:lnTo>
                  <a:cubicBezTo>
                    <a:pt x="1955028" y="1565923"/>
                    <a:pt x="1949424" y="1579452"/>
                    <a:pt x="1939449" y="1589427"/>
                  </a:cubicBezTo>
                  <a:cubicBezTo>
                    <a:pt x="1929474" y="1599402"/>
                    <a:pt x="1915944" y="1605006"/>
                    <a:pt x="1901837" y="1605006"/>
                  </a:cubicBezTo>
                  <a:lnTo>
                    <a:pt x="53191" y="1605006"/>
                  </a:lnTo>
                  <a:cubicBezTo>
                    <a:pt x="23814" y="1605006"/>
                    <a:pt x="0" y="1581192"/>
                    <a:pt x="0" y="1551815"/>
                  </a:cubicBezTo>
                  <a:lnTo>
                    <a:pt x="0" y="53191"/>
                  </a:lnTo>
                  <a:cubicBezTo>
                    <a:pt x="0" y="23814"/>
                    <a:pt x="23814" y="0"/>
                    <a:pt x="53191" y="0"/>
                  </a:cubicBezTo>
                  <a:close/>
                </a:path>
              </a:pathLst>
            </a:custGeom>
            <a:solidFill>
              <a:srgbClr val="F6F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txBox="1"/>
            <p:nvPr/>
          </p:nvSpPr>
          <p:spPr>
            <a:xfrm>
              <a:off x="0" y="-38100"/>
              <a:ext cx="1955028" cy="16431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9" name="Google Shape;389;p15"/>
          <p:cNvSpPr/>
          <p:nvPr/>
        </p:nvSpPr>
        <p:spPr>
          <a:xfrm>
            <a:off x="11361445" y="4680257"/>
            <a:ext cx="4100598" cy="743873"/>
          </a:xfrm>
          <a:custGeom>
            <a:rect b="b" l="l" r="r" t="t"/>
            <a:pathLst>
              <a:path extrusionOk="0" h="743873" w="4100598">
                <a:moveTo>
                  <a:pt x="0" y="0"/>
                </a:moveTo>
                <a:lnTo>
                  <a:pt x="4100598" y="0"/>
                </a:lnTo>
                <a:lnTo>
                  <a:pt x="4100598" y="743873"/>
                </a:lnTo>
                <a:lnTo>
                  <a:pt x="0" y="743873"/>
                </a:lnTo>
                <a:lnTo>
                  <a:pt x="0" y="0"/>
                </a:lnTo>
                <a:close/>
              </a:path>
            </a:pathLst>
          </a:custGeom>
          <a:blipFill rotWithShape="1">
            <a:blip r:embed="rId4">
              <a:alphaModFix/>
            </a:blip>
            <a:stretch>
              <a:fillRect b="0" l="0" r="0" t="0"/>
            </a:stretch>
          </a:blipFill>
          <a:ln>
            <a:noFill/>
          </a:ln>
        </p:spPr>
      </p:sp>
      <p:sp>
        <p:nvSpPr>
          <p:cNvPr id="390" name="Google Shape;390;p15"/>
          <p:cNvSpPr/>
          <p:nvPr/>
        </p:nvSpPr>
        <p:spPr>
          <a:xfrm>
            <a:off x="10958584" y="3976860"/>
            <a:ext cx="5332646" cy="461834"/>
          </a:xfrm>
          <a:custGeom>
            <a:rect b="b" l="l" r="r" t="t"/>
            <a:pathLst>
              <a:path extrusionOk="0" h="461834" w="5332646">
                <a:moveTo>
                  <a:pt x="0" y="0"/>
                </a:moveTo>
                <a:lnTo>
                  <a:pt x="5332646" y="0"/>
                </a:lnTo>
                <a:lnTo>
                  <a:pt x="5332646" y="461834"/>
                </a:lnTo>
                <a:lnTo>
                  <a:pt x="0" y="461834"/>
                </a:lnTo>
                <a:lnTo>
                  <a:pt x="0" y="0"/>
                </a:lnTo>
                <a:close/>
              </a:path>
            </a:pathLst>
          </a:custGeom>
          <a:blipFill rotWithShape="1">
            <a:blip r:embed="rId5">
              <a:alphaModFix/>
            </a:blip>
            <a:stretch>
              <a:fillRect b="0" l="0" r="0" t="0"/>
            </a:stretch>
          </a:blipFill>
          <a:ln>
            <a:noFill/>
          </a:ln>
        </p:spPr>
      </p:sp>
      <p:grpSp>
        <p:nvGrpSpPr>
          <p:cNvPr id="391" name="Google Shape;391;p15"/>
          <p:cNvGrpSpPr/>
          <p:nvPr/>
        </p:nvGrpSpPr>
        <p:grpSpPr>
          <a:xfrm>
            <a:off x="1443771" y="2232464"/>
            <a:ext cx="7422998" cy="6238670"/>
            <a:chOff x="0" y="-38100"/>
            <a:chExt cx="1955028" cy="1643106"/>
          </a:xfrm>
        </p:grpSpPr>
        <p:sp>
          <p:nvSpPr>
            <p:cNvPr id="392" name="Google Shape;392;p15"/>
            <p:cNvSpPr/>
            <p:nvPr/>
          </p:nvSpPr>
          <p:spPr>
            <a:xfrm>
              <a:off x="0" y="0"/>
              <a:ext cx="1955028" cy="1605006"/>
            </a:xfrm>
            <a:custGeom>
              <a:rect b="b" l="l" r="r" t="t"/>
              <a:pathLst>
                <a:path extrusionOk="0" h="1605006" w="1955028">
                  <a:moveTo>
                    <a:pt x="53191" y="0"/>
                  </a:moveTo>
                  <a:lnTo>
                    <a:pt x="1901837" y="0"/>
                  </a:lnTo>
                  <a:cubicBezTo>
                    <a:pt x="1931214" y="0"/>
                    <a:pt x="1955028" y="23814"/>
                    <a:pt x="1955028" y="53191"/>
                  </a:cubicBezTo>
                  <a:lnTo>
                    <a:pt x="1955028" y="1551815"/>
                  </a:lnTo>
                  <a:cubicBezTo>
                    <a:pt x="1955028" y="1565923"/>
                    <a:pt x="1949424" y="1579452"/>
                    <a:pt x="1939449" y="1589427"/>
                  </a:cubicBezTo>
                  <a:cubicBezTo>
                    <a:pt x="1929474" y="1599402"/>
                    <a:pt x="1915944" y="1605006"/>
                    <a:pt x="1901837" y="1605006"/>
                  </a:cubicBezTo>
                  <a:lnTo>
                    <a:pt x="53191" y="1605006"/>
                  </a:lnTo>
                  <a:cubicBezTo>
                    <a:pt x="23814" y="1605006"/>
                    <a:pt x="0" y="1581192"/>
                    <a:pt x="0" y="1551815"/>
                  </a:cubicBezTo>
                  <a:lnTo>
                    <a:pt x="0" y="53191"/>
                  </a:lnTo>
                  <a:cubicBezTo>
                    <a:pt x="0" y="23814"/>
                    <a:pt x="23814" y="0"/>
                    <a:pt x="53191" y="0"/>
                  </a:cubicBezTo>
                  <a:close/>
                </a:path>
              </a:pathLst>
            </a:custGeom>
            <a:solidFill>
              <a:srgbClr val="F6F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txBox="1"/>
            <p:nvPr/>
          </p:nvSpPr>
          <p:spPr>
            <a:xfrm>
              <a:off x="0" y="-38100"/>
              <a:ext cx="1955028" cy="16431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4" name="Google Shape;394;p15"/>
          <p:cNvSpPr/>
          <p:nvPr/>
        </p:nvSpPr>
        <p:spPr>
          <a:xfrm>
            <a:off x="1637770" y="3739096"/>
            <a:ext cx="7035000" cy="1871447"/>
          </a:xfrm>
          <a:custGeom>
            <a:rect b="b" l="l" r="r" t="t"/>
            <a:pathLst>
              <a:path extrusionOk="0" h="1871447" w="7035000">
                <a:moveTo>
                  <a:pt x="0" y="0"/>
                </a:moveTo>
                <a:lnTo>
                  <a:pt x="7035000" y="0"/>
                </a:lnTo>
                <a:lnTo>
                  <a:pt x="7035000" y="1871447"/>
                </a:lnTo>
                <a:lnTo>
                  <a:pt x="0" y="1871447"/>
                </a:lnTo>
                <a:lnTo>
                  <a:pt x="0" y="0"/>
                </a:lnTo>
                <a:close/>
              </a:path>
            </a:pathLst>
          </a:custGeom>
          <a:blipFill rotWithShape="1">
            <a:blip r:embed="rId6">
              <a:alphaModFix/>
            </a:blip>
            <a:stretch>
              <a:fillRect b="0" l="0" r="0" t="0"/>
            </a:stretch>
          </a:blipFill>
          <a:ln>
            <a:noFill/>
          </a:ln>
        </p:spPr>
      </p:sp>
      <p:sp>
        <p:nvSpPr>
          <p:cNvPr id="395" name="Google Shape;395;p15"/>
          <p:cNvSpPr txBox="1"/>
          <p:nvPr/>
        </p:nvSpPr>
        <p:spPr>
          <a:xfrm>
            <a:off x="1961605" y="2803422"/>
            <a:ext cx="6387331"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Gaussian Naive Bayes Model</a:t>
            </a:r>
            <a:endParaRPr/>
          </a:p>
        </p:txBody>
      </p:sp>
      <p:sp>
        <p:nvSpPr>
          <p:cNvPr id="396" name="Google Shape;396;p15"/>
          <p:cNvSpPr txBox="1"/>
          <p:nvPr/>
        </p:nvSpPr>
        <p:spPr>
          <a:xfrm>
            <a:off x="10809488" y="2744960"/>
            <a:ext cx="5630838"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Logistic Regression Model</a:t>
            </a:r>
            <a:endParaRPr/>
          </a:p>
        </p:txBody>
      </p:sp>
      <p:sp>
        <p:nvSpPr>
          <p:cNvPr id="397" name="Google Shape;397;p15"/>
          <p:cNvSpPr txBox="1"/>
          <p:nvPr/>
        </p:nvSpPr>
        <p:spPr>
          <a:xfrm>
            <a:off x="11161385" y="5801360"/>
            <a:ext cx="4927045" cy="254889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None/>
            </a:pPr>
            <a:r>
              <a:rPr lang="en-US" sz="2399">
                <a:solidFill>
                  <a:srgbClr val="000000"/>
                </a:solidFill>
                <a:latin typeface="Times New Roman"/>
                <a:ea typeface="Times New Roman"/>
                <a:cs typeface="Times New Roman"/>
                <a:sym typeface="Times New Roman"/>
              </a:rPr>
              <a:t>Predicts probability of an instance belonging to a particular category using a linear relationship between the features and the log-odds of the target variable. Value is between 0 and 1 .</a:t>
            </a:r>
            <a:endParaRPr/>
          </a:p>
        </p:txBody>
      </p:sp>
      <p:sp>
        <p:nvSpPr>
          <p:cNvPr id="398" name="Google Shape;398;p15"/>
          <p:cNvSpPr txBox="1"/>
          <p:nvPr/>
        </p:nvSpPr>
        <p:spPr>
          <a:xfrm>
            <a:off x="2353195" y="5801360"/>
            <a:ext cx="5120717" cy="1236980"/>
          </a:xfrm>
          <a:prstGeom prst="rect">
            <a:avLst/>
          </a:prstGeom>
          <a:noFill/>
          <a:ln>
            <a:noFill/>
          </a:ln>
        </p:spPr>
        <p:txBody>
          <a:bodyPr anchorCtr="0" anchor="t" bIns="0" lIns="0" spcFirstLastPara="1" rIns="0" wrap="square" tIns="0">
            <a:spAutoFit/>
          </a:bodyPr>
          <a:lstStyle/>
          <a:p>
            <a:pPr indent="0" lvl="0" marL="0" marR="0" rtl="0" algn="just">
              <a:lnSpc>
                <a:spcPct val="140017"/>
              </a:lnSpc>
              <a:spcBef>
                <a:spcPts val="0"/>
              </a:spcBef>
              <a:spcAft>
                <a:spcPts val="0"/>
              </a:spcAft>
              <a:buNone/>
            </a:pPr>
            <a:r>
              <a:rPr lang="en-US" sz="2299">
                <a:solidFill>
                  <a:srgbClr val="000000"/>
                </a:solidFill>
                <a:latin typeface="Times New Roman"/>
                <a:ea typeface="Times New Roman"/>
                <a:cs typeface="Times New Roman"/>
                <a:sym typeface="Times New Roman"/>
              </a:rPr>
              <a:t>Based on Bayes' theorem. Calculates the probability of a certain event occurring given prior knowledge.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16"/>
          <p:cNvGrpSpPr/>
          <p:nvPr/>
        </p:nvGrpSpPr>
        <p:grpSpPr>
          <a:xfrm>
            <a:off x="-662187" y="-144661"/>
            <a:ext cx="18950187" cy="2257893"/>
            <a:chOff x="0" y="-192881"/>
            <a:chExt cx="25266916" cy="3010524"/>
          </a:xfrm>
        </p:grpSpPr>
        <p:grpSp>
          <p:nvGrpSpPr>
            <p:cNvPr id="404" name="Google Shape;404;p16"/>
            <p:cNvGrpSpPr/>
            <p:nvPr/>
          </p:nvGrpSpPr>
          <p:grpSpPr>
            <a:xfrm>
              <a:off x="882916" y="-192881"/>
              <a:ext cx="24384000" cy="2117071"/>
              <a:chOff x="0" y="-38100"/>
              <a:chExt cx="4816593" cy="418187"/>
            </a:xfrm>
          </p:grpSpPr>
          <p:sp>
            <p:nvSpPr>
              <p:cNvPr id="405" name="Google Shape;405;p16"/>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06" name="Google Shape;406;p16"/>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7" name="Google Shape;407;p16"/>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408" name="Google Shape;408;p16"/>
          <p:cNvGrpSpPr/>
          <p:nvPr/>
        </p:nvGrpSpPr>
        <p:grpSpPr>
          <a:xfrm>
            <a:off x="9936280" y="2430351"/>
            <a:ext cx="7422998" cy="6238670"/>
            <a:chOff x="0" y="-38100"/>
            <a:chExt cx="1955028" cy="1643106"/>
          </a:xfrm>
        </p:grpSpPr>
        <p:sp>
          <p:nvSpPr>
            <p:cNvPr id="409" name="Google Shape;409;p16"/>
            <p:cNvSpPr/>
            <p:nvPr/>
          </p:nvSpPr>
          <p:spPr>
            <a:xfrm>
              <a:off x="0" y="0"/>
              <a:ext cx="1955028" cy="1605006"/>
            </a:xfrm>
            <a:custGeom>
              <a:rect b="b" l="l" r="r" t="t"/>
              <a:pathLst>
                <a:path extrusionOk="0" h="1605006" w="1955028">
                  <a:moveTo>
                    <a:pt x="53191" y="0"/>
                  </a:moveTo>
                  <a:lnTo>
                    <a:pt x="1901837" y="0"/>
                  </a:lnTo>
                  <a:cubicBezTo>
                    <a:pt x="1931214" y="0"/>
                    <a:pt x="1955028" y="23814"/>
                    <a:pt x="1955028" y="53191"/>
                  </a:cubicBezTo>
                  <a:lnTo>
                    <a:pt x="1955028" y="1551815"/>
                  </a:lnTo>
                  <a:cubicBezTo>
                    <a:pt x="1955028" y="1565923"/>
                    <a:pt x="1949424" y="1579452"/>
                    <a:pt x="1939449" y="1589427"/>
                  </a:cubicBezTo>
                  <a:cubicBezTo>
                    <a:pt x="1929474" y="1599402"/>
                    <a:pt x="1915944" y="1605006"/>
                    <a:pt x="1901837" y="1605006"/>
                  </a:cubicBezTo>
                  <a:lnTo>
                    <a:pt x="53191" y="1605006"/>
                  </a:lnTo>
                  <a:cubicBezTo>
                    <a:pt x="23814" y="1605006"/>
                    <a:pt x="0" y="1581192"/>
                    <a:pt x="0" y="1551815"/>
                  </a:cubicBezTo>
                  <a:lnTo>
                    <a:pt x="0" y="53191"/>
                  </a:lnTo>
                  <a:cubicBezTo>
                    <a:pt x="0" y="23814"/>
                    <a:pt x="23814" y="0"/>
                    <a:pt x="53191" y="0"/>
                  </a:cubicBezTo>
                  <a:close/>
                </a:path>
              </a:pathLst>
            </a:custGeom>
            <a:solidFill>
              <a:srgbClr val="C7D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txBox="1"/>
            <p:nvPr/>
          </p:nvSpPr>
          <p:spPr>
            <a:xfrm>
              <a:off x="0" y="-38100"/>
              <a:ext cx="1955028" cy="16431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1" name="Google Shape;411;p16"/>
          <p:cNvSpPr/>
          <p:nvPr/>
        </p:nvSpPr>
        <p:spPr>
          <a:xfrm>
            <a:off x="10316686" y="4072160"/>
            <a:ext cx="6662187" cy="1217897"/>
          </a:xfrm>
          <a:custGeom>
            <a:rect b="b" l="l" r="r" t="t"/>
            <a:pathLst>
              <a:path extrusionOk="0" h="1217897" w="6662187">
                <a:moveTo>
                  <a:pt x="0" y="0"/>
                </a:moveTo>
                <a:lnTo>
                  <a:pt x="6662187" y="0"/>
                </a:lnTo>
                <a:lnTo>
                  <a:pt x="6662187" y="1217897"/>
                </a:lnTo>
                <a:lnTo>
                  <a:pt x="0" y="1217897"/>
                </a:lnTo>
                <a:lnTo>
                  <a:pt x="0" y="0"/>
                </a:lnTo>
                <a:close/>
              </a:path>
            </a:pathLst>
          </a:custGeom>
          <a:blipFill rotWithShape="1">
            <a:blip r:embed="rId4">
              <a:alphaModFix/>
            </a:blip>
            <a:stretch>
              <a:fillRect b="0" l="0" r="0" t="0"/>
            </a:stretch>
          </a:blipFill>
          <a:ln>
            <a:noFill/>
          </a:ln>
        </p:spPr>
      </p:sp>
      <p:grpSp>
        <p:nvGrpSpPr>
          <p:cNvPr id="412" name="Google Shape;412;p16"/>
          <p:cNvGrpSpPr/>
          <p:nvPr/>
        </p:nvGrpSpPr>
        <p:grpSpPr>
          <a:xfrm>
            <a:off x="1551965" y="2575922"/>
            <a:ext cx="7422998" cy="6238670"/>
            <a:chOff x="0" y="-38100"/>
            <a:chExt cx="1955028" cy="1643106"/>
          </a:xfrm>
        </p:grpSpPr>
        <p:sp>
          <p:nvSpPr>
            <p:cNvPr id="413" name="Google Shape;413;p16"/>
            <p:cNvSpPr/>
            <p:nvPr/>
          </p:nvSpPr>
          <p:spPr>
            <a:xfrm>
              <a:off x="0" y="0"/>
              <a:ext cx="1955028" cy="1605006"/>
            </a:xfrm>
            <a:custGeom>
              <a:rect b="b" l="l" r="r" t="t"/>
              <a:pathLst>
                <a:path extrusionOk="0" h="1605006" w="1955028">
                  <a:moveTo>
                    <a:pt x="53191" y="0"/>
                  </a:moveTo>
                  <a:lnTo>
                    <a:pt x="1901837" y="0"/>
                  </a:lnTo>
                  <a:cubicBezTo>
                    <a:pt x="1931214" y="0"/>
                    <a:pt x="1955028" y="23814"/>
                    <a:pt x="1955028" y="53191"/>
                  </a:cubicBezTo>
                  <a:lnTo>
                    <a:pt x="1955028" y="1551815"/>
                  </a:lnTo>
                  <a:cubicBezTo>
                    <a:pt x="1955028" y="1565923"/>
                    <a:pt x="1949424" y="1579452"/>
                    <a:pt x="1939449" y="1589427"/>
                  </a:cubicBezTo>
                  <a:cubicBezTo>
                    <a:pt x="1929474" y="1599402"/>
                    <a:pt x="1915944" y="1605006"/>
                    <a:pt x="1901837" y="1605006"/>
                  </a:cubicBezTo>
                  <a:lnTo>
                    <a:pt x="53191" y="1605006"/>
                  </a:lnTo>
                  <a:cubicBezTo>
                    <a:pt x="23814" y="1605006"/>
                    <a:pt x="0" y="1581192"/>
                    <a:pt x="0" y="1551815"/>
                  </a:cubicBezTo>
                  <a:lnTo>
                    <a:pt x="0" y="53191"/>
                  </a:lnTo>
                  <a:cubicBezTo>
                    <a:pt x="0" y="23814"/>
                    <a:pt x="23814" y="0"/>
                    <a:pt x="53191" y="0"/>
                  </a:cubicBezTo>
                  <a:close/>
                </a:path>
              </a:pathLst>
            </a:custGeom>
            <a:solidFill>
              <a:srgbClr val="C7D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txBox="1"/>
            <p:nvPr/>
          </p:nvSpPr>
          <p:spPr>
            <a:xfrm>
              <a:off x="0" y="-38100"/>
              <a:ext cx="1955028" cy="164310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5" name="Google Shape;415;p16"/>
          <p:cNvSpPr/>
          <p:nvPr/>
        </p:nvSpPr>
        <p:spPr>
          <a:xfrm>
            <a:off x="2659996" y="4218716"/>
            <a:ext cx="5206934" cy="924784"/>
          </a:xfrm>
          <a:custGeom>
            <a:rect b="b" l="l" r="r" t="t"/>
            <a:pathLst>
              <a:path extrusionOk="0" h="924784" w="5206934">
                <a:moveTo>
                  <a:pt x="0" y="0"/>
                </a:moveTo>
                <a:lnTo>
                  <a:pt x="5206935" y="0"/>
                </a:lnTo>
                <a:lnTo>
                  <a:pt x="5206935" y="924784"/>
                </a:lnTo>
                <a:lnTo>
                  <a:pt x="0" y="924784"/>
                </a:lnTo>
                <a:lnTo>
                  <a:pt x="0" y="0"/>
                </a:lnTo>
                <a:close/>
              </a:path>
            </a:pathLst>
          </a:custGeom>
          <a:blipFill rotWithShape="1">
            <a:blip r:embed="rId5">
              <a:alphaModFix/>
            </a:blip>
            <a:stretch>
              <a:fillRect b="0" l="0" r="0" t="0"/>
            </a:stretch>
          </a:blipFill>
          <a:ln>
            <a:noFill/>
          </a:ln>
        </p:spPr>
      </p:sp>
      <p:sp>
        <p:nvSpPr>
          <p:cNvPr id="416" name="Google Shape;416;p16"/>
          <p:cNvSpPr txBox="1"/>
          <p:nvPr/>
        </p:nvSpPr>
        <p:spPr>
          <a:xfrm>
            <a:off x="3053515" y="2858398"/>
            <a:ext cx="4419898"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Decision Tree Model</a:t>
            </a:r>
            <a:endParaRPr/>
          </a:p>
        </p:txBody>
      </p:sp>
      <p:sp>
        <p:nvSpPr>
          <p:cNvPr id="417" name="Google Shape;417;p16"/>
          <p:cNvSpPr txBox="1"/>
          <p:nvPr/>
        </p:nvSpPr>
        <p:spPr>
          <a:xfrm>
            <a:off x="10591800" y="2720583"/>
            <a:ext cx="5778295" cy="71814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KNearest Neigbors Model</a:t>
            </a:r>
            <a:endParaRPr/>
          </a:p>
        </p:txBody>
      </p:sp>
      <p:sp>
        <p:nvSpPr>
          <p:cNvPr id="418" name="Google Shape;418;p16"/>
          <p:cNvSpPr txBox="1"/>
          <p:nvPr/>
        </p:nvSpPr>
        <p:spPr>
          <a:xfrm>
            <a:off x="2486868" y="5564286"/>
            <a:ext cx="5553300" cy="32007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lang="en-US" sz="2599">
                <a:solidFill>
                  <a:srgbClr val="000000"/>
                </a:solidFill>
                <a:latin typeface="Times New Roman"/>
                <a:ea typeface="Times New Roman"/>
                <a:cs typeface="Times New Roman"/>
                <a:sym typeface="Times New Roman"/>
              </a:rPr>
              <a:t>Make decisions by asking a series of questions about the input features and predict the target variable based on the answers, making them intuitive and easy to interpret. Split the variable with the least gini index</a:t>
            </a:r>
            <a:endParaRPr/>
          </a:p>
        </p:txBody>
      </p:sp>
      <p:sp>
        <p:nvSpPr>
          <p:cNvPr id="419" name="Google Shape;419;p16"/>
          <p:cNvSpPr txBox="1"/>
          <p:nvPr/>
        </p:nvSpPr>
        <p:spPr>
          <a:xfrm>
            <a:off x="10925463" y="5887086"/>
            <a:ext cx="5444631" cy="2324736"/>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lang="en-US" sz="2599">
                <a:solidFill>
                  <a:srgbClr val="000000"/>
                </a:solidFill>
                <a:latin typeface="Times New Roman"/>
                <a:ea typeface="Times New Roman"/>
                <a:cs typeface="Times New Roman"/>
                <a:sym typeface="Times New Roman"/>
              </a:rPr>
              <a:t>Predicts the class of a new instance based on the majority class among its k nearest neighbors in the feature space i.e. measures Distance between K nearest Neighbours</a:t>
            </a:r>
            <a:endParaRPr/>
          </a:p>
        </p:txBody>
      </p:sp>
      <p:grpSp>
        <p:nvGrpSpPr>
          <p:cNvPr id="420" name="Google Shape;420;p16"/>
          <p:cNvGrpSpPr/>
          <p:nvPr/>
        </p:nvGrpSpPr>
        <p:grpSpPr>
          <a:xfrm>
            <a:off x="0" y="9875639"/>
            <a:ext cx="18288000" cy="1372518"/>
            <a:chOff x="0" y="-38100"/>
            <a:chExt cx="4816593" cy="361486"/>
          </a:xfrm>
        </p:grpSpPr>
        <p:sp>
          <p:nvSpPr>
            <p:cNvPr id="421" name="Google Shape;421;p16"/>
            <p:cNvSpPr/>
            <p:nvPr/>
          </p:nvSpPr>
          <p:spPr>
            <a:xfrm>
              <a:off x="0" y="0"/>
              <a:ext cx="4816592" cy="323386"/>
            </a:xfrm>
            <a:custGeom>
              <a:rect b="b" l="l" r="r" t="t"/>
              <a:pathLst>
                <a:path extrusionOk="0" h="323386" w="4816592">
                  <a:moveTo>
                    <a:pt x="0" y="0"/>
                  </a:moveTo>
                  <a:lnTo>
                    <a:pt x="4816592" y="0"/>
                  </a:lnTo>
                  <a:lnTo>
                    <a:pt x="4816592" y="323386"/>
                  </a:lnTo>
                  <a:lnTo>
                    <a:pt x="0" y="323386"/>
                  </a:lnTo>
                  <a:close/>
                </a:path>
              </a:pathLst>
            </a:custGeom>
            <a:solidFill>
              <a:srgbClr val="C03733"/>
            </a:solidFill>
            <a:ln>
              <a:noFill/>
            </a:ln>
          </p:spPr>
        </p:sp>
        <p:sp>
          <p:nvSpPr>
            <p:cNvPr id="422" name="Google Shape;422;p16"/>
            <p:cNvSpPr txBox="1"/>
            <p:nvPr/>
          </p:nvSpPr>
          <p:spPr>
            <a:xfrm>
              <a:off x="0" y="-38100"/>
              <a:ext cx="4816593" cy="36148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17"/>
          <p:cNvGrpSpPr/>
          <p:nvPr/>
        </p:nvGrpSpPr>
        <p:grpSpPr>
          <a:xfrm>
            <a:off x="-662187" y="-144661"/>
            <a:ext cx="18950187" cy="2257893"/>
            <a:chOff x="0" y="-192881"/>
            <a:chExt cx="25266916" cy="3010524"/>
          </a:xfrm>
        </p:grpSpPr>
        <p:grpSp>
          <p:nvGrpSpPr>
            <p:cNvPr id="428" name="Google Shape;428;p17"/>
            <p:cNvGrpSpPr/>
            <p:nvPr/>
          </p:nvGrpSpPr>
          <p:grpSpPr>
            <a:xfrm>
              <a:off x="882916" y="-192881"/>
              <a:ext cx="24384000" cy="2117071"/>
              <a:chOff x="0" y="-38100"/>
              <a:chExt cx="4816593" cy="418187"/>
            </a:xfrm>
          </p:grpSpPr>
          <p:sp>
            <p:nvSpPr>
              <p:cNvPr id="429" name="Google Shape;429;p17"/>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30" name="Google Shape;430;p17"/>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1" name="Google Shape;431;p17"/>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sp>
        <p:nvSpPr>
          <p:cNvPr id="432" name="Google Shape;432;p17"/>
          <p:cNvSpPr/>
          <p:nvPr/>
        </p:nvSpPr>
        <p:spPr>
          <a:xfrm>
            <a:off x="515745" y="2926222"/>
            <a:ext cx="9988846" cy="5831012"/>
          </a:xfrm>
          <a:custGeom>
            <a:rect b="b" l="l" r="r" t="t"/>
            <a:pathLst>
              <a:path extrusionOk="0" h="5831012" w="9988846">
                <a:moveTo>
                  <a:pt x="0" y="0"/>
                </a:moveTo>
                <a:lnTo>
                  <a:pt x="9988846" y="0"/>
                </a:lnTo>
                <a:lnTo>
                  <a:pt x="9988846" y="5831012"/>
                </a:lnTo>
                <a:lnTo>
                  <a:pt x="0" y="5831012"/>
                </a:lnTo>
                <a:lnTo>
                  <a:pt x="0" y="0"/>
                </a:lnTo>
                <a:close/>
              </a:path>
            </a:pathLst>
          </a:custGeom>
          <a:blipFill rotWithShape="1">
            <a:blip r:embed="rId4">
              <a:alphaModFix/>
            </a:blip>
            <a:stretch>
              <a:fillRect b="0" l="0" r="-3487" t="0"/>
            </a:stretch>
          </a:blipFill>
          <a:ln>
            <a:noFill/>
          </a:ln>
        </p:spPr>
      </p:sp>
      <p:sp>
        <p:nvSpPr>
          <p:cNvPr id="433" name="Google Shape;433;p17"/>
          <p:cNvSpPr txBox="1"/>
          <p:nvPr/>
        </p:nvSpPr>
        <p:spPr>
          <a:xfrm>
            <a:off x="11603313" y="3960554"/>
            <a:ext cx="5693108" cy="65883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Random Forest Model</a:t>
            </a:r>
            <a:endParaRPr/>
          </a:p>
        </p:txBody>
      </p:sp>
      <p:sp>
        <p:nvSpPr>
          <p:cNvPr id="434" name="Google Shape;434;p17"/>
          <p:cNvSpPr txBox="1"/>
          <p:nvPr/>
        </p:nvSpPr>
        <p:spPr>
          <a:xfrm>
            <a:off x="12578649" y="5944240"/>
            <a:ext cx="3742436" cy="755651"/>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XG Boost Model</a:t>
            </a:r>
            <a:endParaRPr/>
          </a:p>
        </p:txBody>
      </p:sp>
      <p:sp>
        <p:nvSpPr>
          <p:cNvPr id="435" name="Google Shape;435;p17"/>
          <p:cNvSpPr txBox="1"/>
          <p:nvPr/>
        </p:nvSpPr>
        <p:spPr>
          <a:xfrm>
            <a:off x="12016290" y="4834890"/>
            <a:ext cx="4867156" cy="512446"/>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699">
                <a:solidFill>
                  <a:srgbClr val="000000"/>
                </a:solidFill>
                <a:latin typeface="Times New Roman"/>
                <a:ea typeface="Times New Roman"/>
                <a:cs typeface="Times New Roman"/>
                <a:sym typeface="Times New Roman"/>
              </a:rPr>
              <a:t>Bootstrapping with decision trees</a:t>
            </a:r>
            <a:endParaRPr/>
          </a:p>
        </p:txBody>
      </p:sp>
      <p:sp>
        <p:nvSpPr>
          <p:cNvPr id="436" name="Google Shape;436;p17"/>
          <p:cNvSpPr txBox="1"/>
          <p:nvPr/>
        </p:nvSpPr>
        <p:spPr>
          <a:xfrm>
            <a:off x="12103611" y="6915392"/>
            <a:ext cx="4692513" cy="953136"/>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lang="en-US" sz="2599">
                <a:solidFill>
                  <a:srgbClr val="000000"/>
                </a:solidFill>
                <a:latin typeface="Times New Roman"/>
                <a:ea typeface="Times New Roman"/>
                <a:cs typeface="Times New Roman"/>
                <a:sym typeface="Times New Roman"/>
              </a:rPr>
              <a:t>Boosting with decision trees (Weak learners)</a:t>
            </a:r>
            <a:endParaRPr/>
          </a:p>
        </p:txBody>
      </p:sp>
      <p:grpSp>
        <p:nvGrpSpPr>
          <p:cNvPr id="437" name="Google Shape;437;p17"/>
          <p:cNvGrpSpPr/>
          <p:nvPr/>
        </p:nvGrpSpPr>
        <p:grpSpPr>
          <a:xfrm>
            <a:off x="0" y="9875639"/>
            <a:ext cx="18288000" cy="1372518"/>
            <a:chOff x="0" y="-38100"/>
            <a:chExt cx="4816593" cy="361486"/>
          </a:xfrm>
        </p:grpSpPr>
        <p:sp>
          <p:nvSpPr>
            <p:cNvPr id="438" name="Google Shape;438;p17"/>
            <p:cNvSpPr/>
            <p:nvPr/>
          </p:nvSpPr>
          <p:spPr>
            <a:xfrm>
              <a:off x="0" y="0"/>
              <a:ext cx="4816592" cy="323386"/>
            </a:xfrm>
            <a:custGeom>
              <a:rect b="b" l="l" r="r" t="t"/>
              <a:pathLst>
                <a:path extrusionOk="0" h="323386" w="4816592">
                  <a:moveTo>
                    <a:pt x="0" y="0"/>
                  </a:moveTo>
                  <a:lnTo>
                    <a:pt x="4816592" y="0"/>
                  </a:lnTo>
                  <a:lnTo>
                    <a:pt x="4816592" y="323386"/>
                  </a:lnTo>
                  <a:lnTo>
                    <a:pt x="0" y="323386"/>
                  </a:lnTo>
                  <a:close/>
                </a:path>
              </a:pathLst>
            </a:custGeom>
            <a:solidFill>
              <a:srgbClr val="C03733"/>
            </a:solidFill>
            <a:ln>
              <a:noFill/>
            </a:ln>
          </p:spPr>
        </p:sp>
        <p:sp>
          <p:nvSpPr>
            <p:cNvPr id="439" name="Google Shape;439;p17"/>
            <p:cNvSpPr txBox="1"/>
            <p:nvPr/>
          </p:nvSpPr>
          <p:spPr>
            <a:xfrm>
              <a:off x="0" y="-38100"/>
              <a:ext cx="4816593" cy="36148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aphicFrame>
        <p:nvGraphicFramePr>
          <p:cNvPr id="444" name="Google Shape;444;p18"/>
          <p:cNvGraphicFramePr/>
          <p:nvPr/>
        </p:nvGraphicFramePr>
        <p:xfrm>
          <a:off x="3404507" y="2877911"/>
          <a:ext cx="3000000" cy="3000000"/>
        </p:xfrm>
        <a:graphic>
          <a:graphicData uri="http://schemas.openxmlformats.org/drawingml/2006/table">
            <a:tbl>
              <a:tblPr>
                <a:noFill/>
                <a:tableStyleId>{A0E94DA5-BF27-4120-99FA-0D0615B1C3A5}</a:tableStyleId>
              </a:tblPr>
              <a:tblGrid>
                <a:gridCol w="2295800"/>
                <a:gridCol w="2295800"/>
                <a:gridCol w="2295800"/>
                <a:gridCol w="2295800"/>
                <a:gridCol w="2295800"/>
              </a:tblGrid>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ML Models</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E59"/>
                    </a:solidFill>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Accuracy</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E59"/>
                    </a:solidFill>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Precision</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E59"/>
                    </a:solidFill>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Recall</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E59"/>
                    </a:solidFill>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F1 score</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DE59"/>
                    </a:solidFill>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Random Forest</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0.98</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0.97</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1</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0.98</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Decision Tree</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0.96</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0.97</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1</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0.96</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Xgboost</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0.92</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0.87</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1</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0.93</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Naive Bayes</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0.79</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0.72</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0.93</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0.81</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KNN</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0.74</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0.66</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0.97</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0.79</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11475">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Logistic Regression</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0.66</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0.63</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0.79</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1"/>
                        </a:lnSpc>
                        <a:spcBef>
                          <a:spcPts val="0"/>
                        </a:spcBef>
                        <a:spcAft>
                          <a:spcPts val="0"/>
                        </a:spcAft>
                        <a:buNone/>
                      </a:pPr>
                      <a:r>
                        <a:rPr b="1" lang="en-US" sz="1899" u="none" cap="none" strike="noStrike">
                          <a:solidFill>
                            <a:srgbClr val="000000"/>
                          </a:solidFill>
                          <a:latin typeface="Times"/>
                          <a:ea typeface="Times"/>
                          <a:cs typeface="Times"/>
                          <a:sym typeface="Times"/>
                        </a:rPr>
                        <a:t>0.70</a:t>
                      </a:r>
                      <a:endParaRPr sz="1100" u="none" cap="none" strike="noStrike"/>
                    </a:p>
                  </a:txBody>
                  <a:tcPr marT="114300" marB="114300" marR="114300" marL="11430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45" name="Google Shape;445;p18"/>
          <p:cNvSpPr txBox="1"/>
          <p:nvPr/>
        </p:nvSpPr>
        <p:spPr>
          <a:xfrm>
            <a:off x="1465389" y="1960832"/>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RESULTS</a:t>
            </a:r>
            <a:endParaRPr/>
          </a:p>
        </p:txBody>
      </p:sp>
      <p:grpSp>
        <p:nvGrpSpPr>
          <p:cNvPr id="446" name="Google Shape;446;p18"/>
          <p:cNvGrpSpPr/>
          <p:nvPr/>
        </p:nvGrpSpPr>
        <p:grpSpPr>
          <a:xfrm>
            <a:off x="-662187" y="-144661"/>
            <a:ext cx="18950187" cy="2257893"/>
            <a:chOff x="0" y="-192881"/>
            <a:chExt cx="25266916" cy="3010524"/>
          </a:xfrm>
        </p:grpSpPr>
        <p:grpSp>
          <p:nvGrpSpPr>
            <p:cNvPr id="447" name="Google Shape;447;p18"/>
            <p:cNvGrpSpPr/>
            <p:nvPr/>
          </p:nvGrpSpPr>
          <p:grpSpPr>
            <a:xfrm>
              <a:off x="882916" y="-192881"/>
              <a:ext cx="24384000" cy="2117071"/>
              <a:chOff x="0" y="-38100"/>
              <a:chExt cx="4816593" cy="418187"/>
            </a:xfrm>
          </p:grpSpPr>
          <p:sp>
            <p:nvSpPr>
              <p:cNvPr id="448" name="Google Shape;448;p18"/>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49" name="Google Shape;449;p18"/>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0" name="Google Shape;450;p18"/>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451" name="Google Shape;451;p18"/>
          <p:cNvGrpSpPr/>
          <p:nvPr/>
        </p:nvGrpSpPr>
        <p:grpSpPr>
          <a:xfrm>
            <a:off x="0" y="9875639"/>
            <a:ext cx="18288000" cy="1372518"/>
            <a:chOff x="0" y="-38100"/>
            <a:chExt cx="4816593" cy="361486"/>
          </a:xfrm>
        </p:grpSpPr>
        <p:sp>
          <p:nvSpPr>
            <p:cNvPr id="452" name="Google Shape;452;p18"/>
            <p:cNvSpPr/>
            <p:nvPr/>
          </p:nvSpPr>
          <p:spPr>
            <a:xfrm>
              <a:off x="0" y="0"/>
              <a:ext cx="4816592" cy="323386"/>
            </a:xfrm>
            <a:custGeom>
              <a:rect b="b" l="l" r="r" t="t"/>
              <a:pathLst>
                <a:path extrusionOk="0" h="323386" w="4816592">
                  <a:moveTo>
                    <a:pt x="0" y="0"/>
                  </a:moveTo>
                  <a:lnTo>
                    <a:pt x="4816592" y="0"/>
                  </a:lnTo>
                  <a:lnTo>
                    <a:pt x="4816592" y="323386"/>
                  </a:lnTo>
                  <a:lnTo>
                    <a:pt x="0" y="323386"/>
                  </a:lnTo>
                  <a:close/>
                </a:path>
              </a:pathLst>
            </a:custGeom>
            <a:solidFill>
              <a:srgbClr val="C03733"/>
            </a:solidFill>
            <a:ln>
              <a:noFill/>
            </a:ln>
          </p:spPr>
        </p:sp>
        <p:sp>
          <p:nvSpPr>
            <p:cNvPr id="453" name="Google Shape;453;p18"/>
            <p:cNvSpPr txBox="1"/>
            <p:nvPr/>
          </p:nvSpPr>
          <p:spPr>
            <a:xfrm>
              <a:off x="0" y="-38100"/>
              <a:ext cx="4816593" cy="36148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aphicFrame>
        <p:nvGraphicFramePr>
          <p:cNvPr id="458" name="Google Shape;458;p19"/>
          <p:cNvGraphicFramePr/>
          <p:nvPr/>
        </p:nvGraphicFramePr>
        <p:xfrm>
          <a:off x="3933640" y="4120515"/>
          <a:ext cx="3000000" cy="3000000"/>
        </p:xfrm>
        <a:graphic>
          <a:graphicData uri="http://schemas.openxmlformats.org/drawingml/2006/table">
            <a:tbl>
              <a:tblPr>
                <a:noFill/>
                <a:tableStyleId>{A0E94DA5-BF27-4120-99FA-0D0615B1C3A5}</a:tableStyleId>
              </a:tblPr>
              <a:tblGrid>
                <a:gridCol w="2122975"/>
                <a:gridCol w="2122975"/>
                <a:gridCol w="2122975"/>
                <a:gridCol w="2122975"/>
                <a:gridCol w="2122975"/>
              </a:tblGrid>
              <a:tr h="929700">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Best Model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DE59"/>
                    </a:solidFill>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Accuracy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DE59"/>
                    </a:solidFill>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Precision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DE59"/>
                    </a:solidFill>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Recall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DE59"/>
                    </a:solidFill>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F1 score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FFDE59"/>
                    </a:solidFill>
                  </a:tcPr>
                </a:tc>
              </a:tr>
              <a:tr h="1384875">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Random Forest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0.98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0.97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39984"/>
                        </a:lnSpc>
                        <a:spcBef>
                          <a:spcPts val="0"/>
                        </a:spcBef>
                        <a:spcAft>
                          <a:spcPts val="0"/>
                        </a:spcAft>
                        <a:buNone/>
                      </a:pPr>
                      <a:r>
                        <a:rPr lang="en-US" sz="2556" u="none" cap="none" strike="noStrike">
                          <a:solidFill>
                            <a:srgbClr val="000000"/>
                          </a:solidFill>
                          <a:latin typeface="Times New Roman"/>
                          <a:ea typeface="Times New Roman"/>
                          <a:cs typeface="Times New Roman"/>
                          <a:sym typeface="Times New Roman"/>
                        </a:rPr>
                        <a:t>0.98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59" name="Google Shape;459;p19"/>
          <p:cNvSpPr txBox="1"/>
          <p:nvPr/>
        </p:nvSpPr>
        <p:spPr>
          <a:xfrm>
            <a:off x="1279867" y="2202815"/>
            <a:ext cx="15357222" cy="14605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RESULTS</a:t>
            </a:r>
            <a:endParaRPr/>
          </a:p>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BEST ML MODEL - RANDOM FOREST </a:t>
            </a:r>
            <a:endParaRPr/>
          </a:p>
        </p:txBody>
      </p:sp>
      <p:grpSp>
        <p:nvGrpSpPr>
          <p:cNvPr id="460" name="Google Shape;460;p19"/>
          <p:cNvGrpSpPr/>
          <p:nvPr/>
        </p:nvGrpSpPr>
        <p:grpSpPr>
          <a:xfrm>
            <a:off x="-662187" y="-144661"/>
            <a:ext cx="18950187" cy="2257893"/>
            <a:chOff x="0" y="-192881"/>
            <a:chExt cx="25266916" cy="3010524"/>
          </a:xfrm>
        </p:grpSpPr>
        <p:grpSp>
          <p:nvGrpSpPr>
            <p:cNvPr id="461" name="Google Shape;461;p19"/>
            <p:cNvGrpSpPr/>
            <p:nvPr/>
          </p:nvGrpSpPr>
          <p:grpSpPr>
            <a:xfrm>
              <a:off x="882916" y="-192881"/>
              <a:ext cx="24384000" cy="2117071"/>
              <a:chOff x="0" y="-38100"/>
              <a:chExt cx="4816593" cy="418187"/>
            </a:xfrm>
          </p:grpSpPr>
          <p:sp>
            <p:nvSpPr>
              <p:cNvPr id="462" name="Google Shape;462;p19"/>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63" name="Google Shape;463;p19"/>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4" name="Google Shape;464;p19"/>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sp>
        <p:nvSpPr>
          <p:cNvPr id="465" name="Google Shape;465;p19"/>
          <p:cNvSpPr txBox="1"/>
          <p:nvPr/>
        </p:nvSpPr>
        <p:spPr>
          <a:xfrm>
            <a:off x="9139238" y="4971097"/>
            <a:ext cx="9525" cy="3067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9"/>
          <p:cNvSpPr txBox="1"/>
          <p:nvPr/>
        </p:nvSpPr>
        <p:spPr>
          <a:xfrm>
            <a:off x="3933640" y="6752705"/>
            <a:ext cx="11289673" cy="2932307"/>
          </a:xfrm>
          <a:prstGeom prst="rect">
            <a:avLst/>
          </a:prstGeom>
          <a:noFill/>
          <a:ln>
            <a:noFill/>
          </a:ln>
        </p:spPr>
        <p:txBody>
          <a:bodyPr anchorCtr="0" anchor="t" bIns="0" lIns="0" spcFirstLastPara="1" rIns="0" wrap="square" tIns="0">
            <a:spAutoFit/>
          </a:bodyPr>
          <a:lstStyle/>
          <a:p>
            <a:pPr indent="0" lvl="0" marL="0" marR="0" rtl="0" algn="just">
              <a:lnSpc>
                <a:spcPct val="161023"/>
              </a:lnSpc>
              <a:spcBef>
                <a:spcPts val="0"/>
              </a:spcBef>
              <a:spcAft>
                <a:spcPts val="0"/>
              </a:spcAft>
              <a:buNone/>
            </a:pPr>
            <a:r>
              <a:rPr lang="en-US" sz="2404">
                <a:solidFill>
                  <a:srgbClr val="000000"/>
                </a:solidFill>
                <a:latin typeface="Times New Roman"/>
                <a:ea typeface="Times New Roman"/>
                <a:cs typeface="Times New Roman"/>
                <a:sym typeface="Times New Roman"/>
              </a:rPr>
              <a:t>- Achieves a high accuracy of 98%.</a:t>
            </a:r>
            <a:endParaRPr/>
          </a:p>
          <a:p>
            <a:pPr indent="0" lvl="0" marL="0" marR="0" rtl="0" algn="just">
              <a:lnSpc>
                <a:spcPct val="161023"/>
              </a:lnSpc>
              <a:spcBef>
                <a:spcPts val="0"/>
              </a:spcBef>
              <a:spcAft>
                <a:spcPts val="0"/>
              </a:spcAft>
              <a:buNone/>
            </a:pPr>
            <a:r>
              <a:rPr lang="en-US" sz="2404">
                <a:solidFill>
                  <a:srgbClr val="000000"/>
                </a:solidFill>
                <a:latin typeface="Times New Roman"/>
                <a:ea typeface="Times New Roman"/>
                <a:cs typeface="Times New Roman"/>
                <a:sym typeface="Times New Roman"/>
              </a:rPr>
              <a:t>- Precision of 0.97 indicates strong correctness in positive predictions.</a:t>
            </a:r>
            <a:endParaRPr/>
          </a:p>
          <a:p>
            <a:pPr indent="0" lvl="0" marL="0" marR="0" rtl="0" algn="just">
              <a:lnSpc>
                <a:spcPct val="161023"/>
              </a:lnSpc>
              <a:spcBef>
                <a:spcPts val="0"/>
              </a:spcBef>
              <a:spcAft>
                <a:spcPts val="0"/>
              </a:spcAft>
              <a:buNone/>
            </a:pPr>
            <a:r>
              <a:rPr lang="en-US" sz="2404">
                <a:solidFill>
                  <a:srgbClr val="000000"/>
                </a:solidFill>
                <a:latin typeface="Times New Roman"/>
                <a:ea typeface="Times New Roman"/>
                <a:cs typeface="Times New Roman"/>
                <a:sym typeface="Times New Roman"/>
              </a:rPr>
              <a:t>- Perfect recall score of 1.00 shows the model correctly identifies all positive instances.</a:t>
            </a:r>
            <a:endParaRPr/>
          </a:p>
          <a:p>
            <a:pPr indent="0" lvl="0" marL="0" marR="0" rtl="0" algn="just">
              <a:lnSpc>
                <a:spcPct val="161023"/>
              </a:lnSpc>
              <a:spcBef>
                <a:spcPts val="0"/>
              </a:spcBef>
              <a:spcAft>
                <a:spcPts val="0"/>
              </a:spcAft>
              <a:buNone/>
            </a:pPr>
            <a:r>
              <a:rPr lang="en-US" sz="2404">
                <a:solidFill>
                  <a:srgbClr val="000000"/>
                </a:solidFill>
                <a:latin typeface="Times New Roman"/>
                <a:ea typeface="Times New Roman"/>
                <a:cs typeface="Times New Roman"/>
                <a:sym typeface="Times New Roman"/>
              </a:rPr>
              <a:t>- F1 score of 0.98 demonstrates a balanced performance between precision and recall.</a:t>
            </a:r>
            <a:endParaRPr/>
          </a:p>
          <a:p>
            <a:pPr indent="0" lvl="0" marL="0" marR="0" rtl="0" algn="just">
              <a:lnSpc>
                <a:spcPct val="161023"/>
              </a:lnSpc>
              <a:spcBef>
                <a:spcPts val="0"/>
              </a:spcBef>
              <a:spcAft>
                <a:spcPts val="0"/>
              </a:spcAft>
              <a:buNone/>
            </a:pPr>
            <a:r>
              <a:rPr lang="en-US" sz="2404">
                <a:solidFill>
                  <a:srgbClr val="000000"/>
                </a:solidFill>
                <a:latin typeface="Times New Roman"/>
                <a:ea typeface="Times New Roman"/>
                <a:cs typeface="Times New Roman"/>
                <a:sym typeface="Times New Roman"/>
              </a:rPr>
              <a:t>- Overall, the Random Forest model excels in accuracy, precision, recall, and F1 score, making it well-suited for classification tasks.</a:t>
            </a:r>
            <a:endParaRPr/>
          </a:p>
        </p:txBody>
      </p:sp>
      <p:grpSp>
        <p:nvGrpSpPr>
          <p:cNvPr id="467" name="Google Shape;467;p19"/>
          <p:cNvGrpSpPr/>
          <p:nvPr/>
        </p:nvGrpSpPr>
        <p:grpSpPr>
          <a:xfrm>
            <a:off x="0" y="10179398"/>
            <a:ext cx="18288122" cy="1068772"/>
            <a:chOff x="0" y="-38100"/>
            <a:chExt cx="4816593" cy="382059"/>
          </a:xfrm>
        </p:grpSpPr>
        <p:sp>
          <p:nvSpPr>
            <p:cNvPr id="468" name="Google Shape;468;p19"/>
            <p:cNvSpPr/>
            <p:nvPr/>
          </p:nvSpPr>
          <p:spPr>
            <a:xfrm>
              <a:off x="0" y="0"/>
              <a:ext cx="4816592" cy="343959"/>
            </a:xfrm>
            <a:custGeom>
              <a:rect b="b" l="l" r="r" t="t"/>
              <a:pathLst>
                <a:path extrusionOk="0" h="343959" w="4816592">
                  <a:moveTo>
                    <a:pt x="0" y="0"/>
                  </a:moveTo>
                  <a:lnTo>
                    <a:pt x="4816592" y="0"/>
                  </a:lnTo>
                  <a:lnTo>
                    <a:pt x="4816592" y="343959"/>
                  </a:lnTo>
                  <a:lnTo>
                    <a:pt x="0" y="343959"/>
                  </a:lnTo>
                  <a:close/>
                </a:path>
              </a:pathLst>
            </a:custGeom>
            <a:solidFill>
              <a:srgbClr val="C03733"/>
            </a:solidFill>
            <a:ln>
              <a:noFill/>
            </a:ln>
          </p:spPr>
        </p:sp>
        <p:sp>
          <p:nvSpPr>
            <p:cNvPr id="469" name="Google Shape;469;p19"/>
            <p:cNvSpPr txBox="1"/>
            <p:nvPr/>
          </p:nvSpPr>
          <p:spPr>
            <a:xfrm>
              <a:off x="0" y="-38100"/>
              <a:ext cx="4816593" cy="38205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p:nvPr/>
        </p:nvSpPr>
        <p:spPr>
          <a:xfrm>
            <a:off x="2716906" y="5093669"/>
            <a:ext cx="3048000" cy="1981200"/>
          </a:xfrm>
          <a:prstGeom prst="rect">
            <a:avLst/>
          </a:prstGeom>
          <a:solidFill>
            <a:srgbClr val="5F497A"/>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09" name="Google Shape;109;p2"/>
          <p:cNvGrpSpPr/>
          <p:nvPr/>
        </p:nvGrpSpPr>
        <p:grpSpPr>
          <a:xfrm>
            <a:off x="-662187" y="-144661"/>
            <a:ext cx="18950187" cy="2257893"/>
            <a:chOff x="0" y="-192881"/>
            <a:chExt cx="25266916" cy="3010524"/>
          </a:xfrm>
        </p:grpSpPr>
        <p:grpSp>
          <p:nvGrpSpPr>
            <p:cNvPr id="110" name="Google Shape;110;p2"/>
            <p:cNvGrpSpPr/>
            <p:nvPr/>
          </p:nvGrpSpPr>
          <p:grpSpPr>
            <a:xfrm>
              <a:off x="882916" y="-192881"/>
              <a:ext cx="24384000" cy="2117071"/>
              <a:chOff x="0" y="-38100"/>
              <a:chExt cx="4816593" cy="418187"/>
            </a:xfrm>
          </p:grpSpPr>
          <p:sp>
            <p:nvSpPr>
              <p:cNvPr id="111" name="Google Shape;111;p2"/>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112" name="Google Shape;112;p2"/>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 name="Google Shape;113;p2"/>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114" name="Google Shape;114;p2"/>
          <p:cNvGrpSpPr/>
          <p:nvPr/>
        </p:nvGrpSpPr>
        <p:grpSpPr>
          <a:xfrm>
            <a:off x="0" y="9738139"/>
            <a:ext cx="18288000" cy="1369447"/>
            <a:chOff x="0" y="-38100"/>
            <a:chExt cx="4816593" cy="360677"/>
          </a:xfrm>
        </p:grpSpPr>
        <p:sp>
          <p:nvSpPr>
            <p:cNvPr id="115" name="Google Shape;115;p2"/>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116" name="Google Shape;116;p2"/>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 name="Google Shape;117;p2"/>
          <p:cNvSpPr/>
          <p:nvPr/>
        </p:nvSpPr>
        <p:spPr>
          <a:xfrm>
            <a:off x="7788256" y="4655353"/>
            <a:ext cx="2681940" cy="4008334"/>
          </a:xfrm>
          <a:custGeom>
            <a:rect b="b" l="l" r="r" t="t"/>
            <a:pathLst>
              <a:path extrusionOk="0" h="4008334" w="2681940">
                <a:moveTo>
                  <a:pt x="0" y="0"/>
                </a:moveTo>
                <a:lnTo>
                  <a:pt x="2681940" y="0"/>
                </a:lnTo>
                <a:lnTo>
                  <a:pt x="2681940" y="4008334"/>
                </a:lnTo>
                <a:lnTo>
                  <a:pt x="0" y="4008334"/>
                </a:lnTo>
                <a:lnTo>
                  <a:pt x="0" y="0"/>
                </a:lnTo>
                <a:close/>
              </a:path>
            </a:pathLst>
          </a:custGeom>
          <a:blipFill rotWithShape="1">
            <a:blip r:embed="rId4">
              <a:alphaModFix/>
            </a:blip>
            <a:stretch>
              <a:fillRect b="0" l="0" r="0" t="0"/>
            </a:stretch>
          </a:blipFill>
          <a:ln>
            <a:noFill/>
          </a:ln>
        </p:spPr>
      </p:sp>
      <p:sp>
        <p:nvSpPr>
          <p:cNvPr id="118" name="Google Shape;118;p2"/>
          <p:cNvSpPr txBox="1"/>
          <p:nvPr/>
        </p:nvSpPr>
        <p:spPr>
          <a:xfrm>
            <a:off x="3460730" y="2715180"/>
            <a:ext cx="11366540"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10101"/>
                </a:solidFill>
                <a:latin typeface="Times"/>
                <a:ea typeface="Times"/>
                <a:cs typeface="Times"/>
                <a:sym typeface="Times"/>
              </a:rPr>
              <a:t>Can you guess which one is AI generated and Human  </a:t>
            </a:r>
            <a:endParaRPr/>
          </a:p>
        </p:txBody>
      </p:sp>
      <p:pic>
        <p:nvPicPr>
          <p:cNvPr id="119" name="Google Shape;119;p2"/>
          <p:cNvPicPr preferRelativeResize="0"/>
          <p:nvPr/>
        </p:nvPicPr>
        <p:blipFill rotWithShape="1">
          <a:blip r:embed="rId5">
            <a:alphaModFix/>
          </a:blip>
          <a:srcRect b="0" l="0" r="0" t="0"/>
          <a:stretch/>
        </p:blipFill>
        <p:spPr>
          <a:xfrm>
            <a:off x="3936106" y="5752519"/>
            <a:ext cx="609600" cy="609600"/>
          </a:xfrm>
          <a:prstGeom prst="rect">
            <a:avLst/>
          </a:prstGeom>
          <a:noFill/>
          <a:ln>
            <a:noFill/>
          </a:ln>
        </p:spPr>
      </p:pic>
      <p:sp>
        <p:nvSpPr>
          <p:cNvPr id="120" name="Google Shape;120;p2"/>
          <p:cNvSpPr/>
          <p:nvPr/>
        </p:nvSpPr>
        <p:spPr>
          <a:xfrm>
            <a:off x="12188746" y="5066719"/>
            <a:ext cx="3048000" cy="1981200"/>
          </a:xfrm>
          <a:prstGeom prst="rect">
            <a:avLst/>
          </a:prstGeom>
          <a:solidFill>
            <a:srgbClr val="31859B"/>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1" name="Google Shape;121;p2"/>
          <p:cNvPicPr preferRelativeResize="0"/>
          <p:nvPr/>
        </p:nvPicPr>
        <p:blipFill rotWithShape="1">
          <a:blip r:embed="rId5">
            <a:alphaModFix/>
          </a:blip>
          <a:srcRect b="0" l="0" r="0" t="0"/>
          <a:stretch/>
        </p:blipFill>
        <p:spPr>
          <a:xfrm>
            <a:off x="13407946" y="5752519"/>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0"/>
          <p:cNvSpPr txBox="1"/>
          <p:nvPr/>
        </p:nvSpPr>
        <p:spPr>
          <a:xfrm>
            <a:off x="1465389" y="2391049"/>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CONCLUSION</a:t>
            </a:r>
            <a:endParaRPr/>
          </a:p>
        </p:txBody>
      </p:sp>
      <p:grpSp>
        <p:nvGrpSpPr>
          <p:cNvPr id="475" name="Google Shape;475;p20"/>
          <p:cNvGrpSpPr/>
          <p:nvPr/>
        </p:nvGrpSpPr>
        <p:grpSpPr>
          <a:xfrm>
            <a:off x="-662187" y="-144661"/>
            <a:ext cx="18950187" cy="2257893"/>
            <a:chOff x="0" y="-192881"/>
            <a:chExt cx="25266916" cy="3010524"/>
          </a:xfrm>
        </p:grpSpPr>
        <p:grpSp>
          <p:nvGrpSpPr>
            <p:cNvPr id="476" name="Google Shape;476;p20"/>
            <p:cNvGrpSpPr/>
            <p:nvPr/>
          </p:nvGrpSpPr>
          <p:grpSpPr>
            <a:xfrm>
              <a:off x="882916" y="-192881"/>
              <a:ext cx="24384000" cy="2117071"/>
              <a:chOff x="0" y="-38100"/>
              <a:chExt cx="4816593" cy="418187"/>
            </a:xfrm>
          </p:grpSpPr>
          <p:sp>
            <p:nvSpPr>
              <p:cNvPr id="477" name="Google Shape;477;p20"/>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78" name="Google Shape;478;p20"/>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9" name="Google Shape;479;p20"/>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480" name="Google Shape;480;p20"/>
          <p:cNvGrpSpPr/>
          <p:nvPr/>
        </p:nvGrpSpPr>
        <p:grpSpPr>
          <a:xfrm>
            <a:off x="0" y="9878710"/>
            <a:ext cx="18288000" cy="1369447"/>
            <a:chOff x="0" y="-38100"/>
            <a:chExt cx="4816593" cy="360677"/>
          </a:xfrm>
        </p:grpSpPr>
        <p:sp>
          <p:nvSpPr>
            <p:cNvPr id="481" name="Google Shape;481;p20"/>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482" name="Google Shape;482;p20"/>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3" name="Google Shape;483;p20"/>
          <p:cNvSpPr txBox="1"/>
          <p:nvPr/>
        </p:nvSpPr>
        <p:spPr>
          <a:xfrm>
            <a:off x="3318209" y="3943121"/>
            <a:ext cx="12425315" cy="4021762"/>
          </a:xfrm>
          <a:prstGeom prst="rect">
            <a:avLst/>
          </a:prstGeom>
          <a:noFill/>
          <a:ln>
            <a:noFill/>
          </a:ln>
        </p:spPr>
        <p:txBody>
          <a:bodyPr anchorCtr="0" anchor="t" bIns="0" lIns="0" spcFirstLastPara="1" rIns="0" wrap="square" tIns="0">
            <a:spAutoFit/>
          </a:bodyPr>
          <a:lstStyle/>
          <a:p>
            <a:pPr indent="-323850" lvl="1" marL="647700" marR="0" rtl="0" algn="l">
              <a:lnSpc>
                <a:spcPct val="179000"/>
              </a:lnSpc>
              <a:spcBef>
                <a:spcPts val="0"/>
              </a:spcBef>
              <a:spcAft>
                <a:spcPts val="0"/>
              </a:spcAft>
              <a:buClr>
                <a:srgbClr val="000000"/>
              </a:buClr>
              <a:buSzPts val="3000"/>
              <a:buFont typeface="Arial"/>
              <a:buChar char="•"/>
            </a:pPr>
            <a:r>
              <a:rPr b="0" i="0" lang="en-US" sz="3000" u="none" cap="none" strike="noStrike">
                <a:solidFill>
                  <a:srgbClr val="000000"/>
                </a:solidFill>
                <a:latin typeface="Times New Roman"/>
                <a:ea typeface="Times New Roman"/>
                <a:cs typeface="Times New Roman"/>
                <a:sym typeface="Times New Roman"/>
              </a:rPr>
              <a:t>Analyzed audio to differentiate real from AI-generated voices (45 features extracted).</a:t>
            </a:r>
            <a:endParaRPr/>
          </a:p>
          <a:p>
            <a:pPr indent="-323850" lvl="1" marL="647700" marR="0" rtl="0" algn="l">
              <a:lnSpc>
                <a:spcPct val="179000"/>
              </a:lnSpc>
              <a:spcBef>
                <a:spcPts val="0"/>
              </a:spcBef>
              <a:spcAft>
                <a:spcPts val="0"/>
              </a:spcAft>
              <a:buClr>
                <a:srgbClr val="000000"/>
              </a:buClr>
              <a:buSzPts val="3000"/>
              <a:buFont typeface="Arial"/>
              <a:buChar char="•"/>
            </a:pPr>
            <a:r>
              <a:rPr b="0" i="0" lang="en-US" sz="3000" u="none" cap="none" strike="noStrike">
                <a:solidFill>
                  <a:srgbClr val="000000"/>
                </a:solidFill>
                <a:latin typeface="Times New Roman"/>
                <a:ea typeface="Times New Roman"/>
                <a:cs typeface="Times New Roman"/>
                <a:sym typeface="Times New Roman"/>
              </a:rPr>
              <a:t>Addressed dataset imbalance using Synthetic Minority Oversampling Technique (SMOTE)</a:t>
            </a:r>
            <a:endParaRPr/>
          </a:p>
          <a:p>
            <a:pPr indent="-323850" lvl="1" marL="647700" marR="0" rtl="0" algn="l">
              <a:lnSpc>
                <a:spcPct val="179000"/>
              </a:lnSpc>
              <a:spcBef>
                <a:spcPts val="0"/>
              </a:spcBef>
              <a:spcAft>
                <a:spcPts val="0"/>
              </a:spcAft>
              <a:buClr>
                <a:srgbClr val="000000"/>
              </a:buClr>
              <a:buSzPts val="3000"/>
              <a:buFont typeface="Arial"/>
              <a:buChar char="•"/>
            </a:pPr>
            <a:r>
              <a:rPr b="0" i="0" lang="en-US" sz="3000" u="none" cap="none" strike="noStrike">
                <a:solidFill>
                  <a:srgbClr val="000000"/>
                </a:solidFill>
                <a:latin typeface="Times New Roman"/>
                <a:ea typeface="Times New Roman"/>
                <a:cs typeface="Times New Roman"/>
                <a:sym typeface="Times New Roman"/>
              </a:rPr>
              <a:t>Built a tool to fight deepfakes and secure voice applications.</a:t>
            </a:r>
            <a:endParaRPr/>
          </a:p>
          <a:p>
            <a:pPr indent="0" lvl="0" marL="0" marR="0" rtl="0" algn="l">
              <a:lnSpc>
                <a:spcPct val="166366"/>
              </a:lnSpc>
              <a:spcBef>
                <a:spcPts val="0"/>
              </a:spcBef>
              <a:spcAft>
                <a:spcPts val="0"/>
              </a:spcAft>
              <a:buNone/>
            </a:pPr>
            <a:r>
              <a:t/>
            </a:r>
            <a:endParaRPr sz="3000">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21"/>
          <p:cNvGrpSpPr/>
          <p:nvPr/>
        </p:nvGrpSpPr>
        <p:grpSpPr>
          <a:xfrm>
            <a:off x="-662187" y="-144661"/>
            <a:ext cx="18950187" cy="2257893"/>
            <a:chOff x="0" y="-192881"/>
            <a:chExt cx="25266916" cy="3010524"/>
          </a:xfrm>
        </p:grpSpPr>
        <p:grpSp>
          <p:nvGrpSpPr>
            <p:cNvPr id="489" name="Google Shape;489;p21"/>
            <p:cNvGrpSpPr/>
            <p:nvPr/>
          </p:nvGrpSpPr>
          <p:grpSpPr>
            <a:xfrm>
              <a:off x="882916" y="-192881"/>
              <a:ext cx="24384000" cy="2117071"/>
              <a:chOff x="0" y="-38100"/>
              <a:chExt cx="4816593" cy="418187"/>
            </a:xfrm>
          </p:grpSpPr>
          <p:sp>
            <p:nvSpPr>
              <p:cNvPr id="490" name="Google Shape;490;p21"/>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491" name="Google Shape;491;p21"/>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2" name="Google Shape;492;p21"/>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493" name="Google Shape;493;p21"/>
          <p:cNvGrpSpPr/>
          <p:nvPr/>
        </p:nvGrpSpPr>
        <p:grpSpPr>
          <a:xfrm>
            <a:off x="0" y="9878710"/>
            <a:ext cx="18288000" cy="1369447"/>
            <a:chOff x="0" y="-38100"/>
            <a:chExt cx="4816593" cy="360677"/>
          </a:xfrm>
        </p:grpSpPr>
        <p:sp>
          <p:nvSpPr>
            <p:cNvPr id="494" name="Google Shape;494;p21"/>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495" name="Google Shape;495;p21"/>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6" name="Google Shape;496;p21"/>
          <p:cNvSpPr txBox="1"/>
          <p:nvPr/>
        </p:nvSpPr>
        <p:spPr>
          <a:xfrm>
            <a:off x="1465389" y="2468015"/>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New Concepts Learnt </a:t>
            </a:r>
            <a:endParaRPr/>
          </a:p>
        </p:txBody>
      </p:sp>
      <p:sp>
        <p:nvSpPr>
          <p:cNvPr id="497" name="Google Shape;497;p21"/>
          <p:cNvSpPr txBox="1"/>
          <p:nvPr/>
        </p:nvSpPr>
        <p:spPr>
          <a:xfrm>
            <a:off x="1242817" y="4796471"/>
            <a:ext cx="15579900" cy="2685900"/>
          </a:xfrm>
          <a:prstGeom prst="rect">
            <a:avLst/>
          </a:prstGeom>
          <a:noFill/>
          <a:ln>
            <a:noFill/>
          </a:ln>
        </p:spPr>
        <p:txBody>
          <a:bodyPr anchorCtr="0" anchor="t" bIns="0" lIns="0" spcFirstLastPara="1" rIns="0" wrap="square" tIns="0">
            <a:spAutoFit/>
          </a:bodyPr>
          <a:lstStyle/>
          <a:p>
            <a:pPr indent="-362263" lvl="1" marL="724529" marR="0" rtl="0" algn="l">
              <a:lnSpc>
                <a:spcPct val="140029"/>
              </a:lnSpc>
              <a:spcBef>
                <a:spcPts val="0"/>
              </a:spcBef>
              <a:spcAft>
                <a:spcPts val="0"/>
              </a:spcAft>
              <a:buClr>
                <a:srgbClr val="000000"/>
              </a:buClr>
              <a:buSzPts val="3355"/>
              <a:buFont typeface="Arial"/>
              <a:buChar char="•"/>
            </a:pPr>
            <a:r>
              <a:rPr b="0" i="0" lang="en-US" sz="3355" u="none" cap="none" strike="noStrike">
                <a:solidFill>
                  <a:srgbClr val="000000"/>
                </a:solidFill>
                <a:latin typeface="Times New Roman"/>
                <a:ea typeface="Times New Roman"/>
                <a:cs typeface="Times New Roman"/>
                <a:sym typeface="Times New Roman"/>
              </a:rPr>
              <a:t>Librosa library in python</a:t>
            </a:r>
            <a:endParaRPr/>
          </a:p>
          <a:p>
            <a:pPr indent="-362263" lvl="1" marL="724529" marR="0" rtl="0" algn="l">
              <a:lnSpc>
                <a:spcPct val="140029"/>
              </a:lnSpc>
              <a:spcBef>
                <a:spcPts val="0"/>
              </a:spcBef>
              <a:spcAft>
                <a:spcPts val="0"/>
              </a:spcAft>
              <a:buClr>
                <a:srgbClr val="000000"/>
              </a:buClr>
              <a:buSzPts val="3355"/>
              <a:buFont typeface="Arial"/>
              <a:buChar char="•"/>
            </a:pPr>
            <a:r>
              <a:rPr b="0" i="0" lang="en-US" sz="3355" u="none" cap="none" strike="noStrike">
                <a:solidFill>
                  <a:srgbClr val="000000"/>
                </a:solidFill>
                <a:latin typeface="Times New Roman"/>
                <a:ea typeface="Times New Roman"/>
                <a:cs typeface="Times New Roman"/>
                <a:sym typeface="Times New Roman"/>
              </a:rPr>
              <a:t>Audio features - MFCC, Spectral contrast chromagram &amp; Tonal contrast</a:t>
            </a:r>
            <a:endParaRPr/>
          </a:p>
          <a:p>
            <a:pPr indent="-362263" lvl="1" marL="724529" marR="0" rtl="0" algn="l">
              <a:lnSpc>
                <a:spcPct val="140029"/>
              </a:lnSpc>
              <a:spcBef>
                <a:spcPts val="0"/>
              </a:spcBef>
              <a:spcAft>
                <a:spcPts val="0"/>
              </a:spcAft>
              <a:buClr>
                <a:srgbClr val="000000"/>
              </a:buClr>
              <a:buSzPts val="3355"/>
              <a:buFont typeface="Arial"/>
              <a:buChar char="•"/>
            </a:pPr>
            <a:r>
              <a:rPr b="0" i="0" lang="en-US" sz="3355" u="none" cap="none" strike="noStrike">
                <a:solidFill>
                  <a:srgbClr val="000000"/>
                </a:solidFill>
                <a:latin typeface="Times New Roman"/>
                <a:ea typeface="Times New Roman"/>
                <a:cs typeface="Times New Roman"/>
                <a:sym typeface="Times New Roman"/>
              </a:rPr>
              <a:t>XG Boost Model</a:t>
            </a:r>
            <a:endParaRPr/>
          </a:p>
          <a:p>
            <a:pPr indent="-362263" lvl="1" marL="724529" marR="0" rtl="0" algn="l">
              <a:lnSpc>
                <a:spcPct val="140029"/>
              </a:lnSpc>
              <a:spcBef>
                <a:spcPts val="0"/>
              </a:spcBef>
              <a:spcAft>
                <a:spcPts val="0"/>
              </a:spcAft>
              <a:buClr>
                <a:srgbClr val="000000"/>
              </a:buClr>
              <a:buSzPts val="3355"/>
              <a:buFont typeface="Arial"/>
              <a:buChar char="•"/>
            </a:pPr>
            <a:r>
              <a:rPr b="0" i="0" lang="en-US" sz="3355" u="none" cap="none" strike="noStrike">
                <a:solidFill>
                  <a:srgbClr val="000000"/>
                </a:solidFill>
                <a:latin typeface="Times New Roman"/>
                <a:ea typeface="Times New Roman"/>
                <a:cs typeface="Times New Roman"/>
                <a:sym typeface="Times New Roman"/>
              </a:rPr>
              <a:t>Gradio - Web app development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2"/>
          <p:cNvSpPr txBox="1"/>
          <p:nvPr/>
        </p:nvSpPr>
        <p:spPr>
          <a:xfrm>
            <a:off x="1465389" y="2684592"/>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LIMITATION &amp; FUTURE SCOPE</a:t>
            </a:r>
            <a:endParaRPr/>
          </a:p>
        </p:txBody>
      </p:sp>
      <p:grpSp>
        <p:nvGrpSpPr>
          <p:cNvPr id="503" name="Google Shape;503;p22"/>
          <p:cNvGrpSpPr/>
          <p:nvPr/>
        </p:nvGrpSpPr>
        <p:grpSpPr>
          <a:xfrm>
            <a:off x="-662187" y="-144661"/>
            <a:ext cx="18950187" cy="2257893"/>
            <a:chOff x="0" y="-192881"/>
            <a:chExt cx="25266916" cy="3010524"/>
          </a:xfrm>
        </p:grpSpPr>
        <p:grpSp>
          <p:nvGrpSpPr>
            <p:cNvPr id="504" name="Google Shape;504;p22"/>
            <p:cNvGrpSpPr/>
            <p:nvPr/>
          </p:nvGrpSpPr>
          <p:grpSpPr>
            <a:xfrm>
              <a:off x="882916" y="-192881"/>
              <a:ext cx="24384000" cy="2117071"/>
              <a:chOff x="0" y="-38100"/>
              <a:chExt cx="4816593" cy="418187"/>
            </a:xfrm>
          </p:grpSpPr>
          <p:sp>
            <p:nvSpPr>
              <p:cNvPr id="505" name="Google Shape;505;p22"/>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506" name="Google Shape;506;p22"/>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7" name="Google Shape;507;p22"/>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sp>
        <p:nvSpPr>
          <p:cNvPr id="508" name="Google Shape;508;p22"/>
          <p:cNvSpPr txBox="1"/>
          <p:nvPr/>
        </p:nvSpPr>
        <p:spPr>
          <a:xfrm>
            <a:off x="3166183" y="3935401"/>
            <a:ext cx="12685952" cy="4061462"/>
          </a:xfrm>
          <a:prstGeom prst="rect">
            <a:avLst/>
          </a:prstGeom>
          <a:noFill/>
          <a:ln>
            <a:noFill/>
          </a:ln>
        </p:spPr>
        <p:txBody>
          <a:bodyPr anchorCtr="0" anchor="t" bIns="0" lIns="0" spcFirstLastPara="1" rIns="0" wrap="square" tIns="0">
            <a:spAutoFit/>
          </a:bodyPr>
          <a:lstStyle/>
          <a:p>
            <a:pPr indent="-323847" lvl="1" marL="647694" marR="0" rtl="0" algn="l">
              <a:lnSpc>
                <a:spcPct val="179026"/>
              </a:lnSpc>
              <a:spcBef>
                <a:spcPts val="0"/>
              </a:spcBef>
              <a:spcAft>
                <a:spcPts val="0"/>
              </a:spcAft>
              <a:buClr>
                <a:srgbClr val="000000"/>
              </a:buClr>
              <a:buSzPts val="2999"/>
              <a:buFont typeface="Arial"/>
              <a:buChar char="•"/>
            </a:pPr>
            <a:r>
              <a:rPr b="0" i="0" lang="en-US" sz="2999" u="none" cap="none" strike="noStrike">
                <a:solidFill>
                  <a:srgbClr val="000000"/>
                </a:solidFill>
                <a:latin typeface="Times New Roman"/>
                <a:ea typeface="Times New Roman"/>
                <a:cs typeface="Times New Roman"/>
                <a:sym typeface="Times New Roman"/>
              </a:rPr>
              <a:t>Expanding feature extraction for deeper audio comprehension.</a:t>
            </a:r>
            <a:endParaRPr/>
          </a:p>
          <a:p>
            <a:pPr indent="-323847" lvl="1" marL="647694" marR="0" rtl="0" algn="l">
              <a:lnSpc>
                <a:spcPct val="179026"/>
              </a:lnSpc>
              <a:spcBef>
                <a:spcPts val="0"/>
              </a:spcBef>
              <a:spcAft>
                <a:spcPts val="0"/>
              </a:spcAft>
              <a:buClr>
                <a:srgbClr val="000000"/>
              </a:buClr>
              <a:buSzPts val="2999"/>
              <a:buFont typeface="Arial"/>
              <a:buChar char="•"/>
            </a:pPr>
            <a:r>
              <a:rPr b="0" i="0" lang="en-US" sz="2999" u="none" cap="none" strike="noStrike">
                <a:solidFill>
                  <a:srgbClr val="000000"/>
                </a:solidFill>
                <a:latin typeface="Times New Roman"/>
                <a:ea typeface="Times New Roman"/>
                <a:cs typeface="Times New Roman"/>
                <a:sym typeface="Times New Roman"/>
              </a:rPr>
              <a:t>Utilizing CNNs, RNNs, and other neural networks for efficient model development.</a:t>
            </a:r>
            <a:endParaRPr/>
          </a:p>
          <a:p>
            <a:pPr indent="-323847" lvl="1" marL="647694" marR="0" rtl="0" algn="l">
              <a:lnSpc>
                <a:spcPct val="179026"/>
              </a:lnSpc>
              <a:spcBef>
                <a:spcPts val="0"/>
              </a:spcBef>
              <a:spcAft>
                <a:spcPts val="0"/>
              </a:spcAft>
              <a:buClr>
                <a:srgbClr val="000000"/>
              </a:buClr>
              <a:buSzPts val="2999"/>
              <a:buFont typeface="Arial"/>
              <a:buChar char="•"/>
            </a:pPr>
            <a:r>
              <a:rPr b="0" i="0" lang="en-US" sz="2999" u="none" cap="none" strike="noStrike">
                <a:solidFill>
                  <a:srgbClr val="000000"/>
                </a:solidFill>
                <a:latin typeface="Times New Roman"/>
                <a:ea typeface="Times New Roman"/>
                <a:cs typeface="Times New Roman"/>
                <a:sym typeface="Times New Roman"/>
              </a:rPr>
              <a:t>Increasing the availability of human-labeled data.</a:t>
            </a:r>
            <a:endParaRPr/>
          </a:p>
          <a:p>
            <a:pPr indent="-323847" lvl="1" marL="647694" marR="0" rtl="0" algn="l">
              <a:lnSpc>
                <a:spcPct val="179026"/>
              </a:lnSpc>
              <a:spcBef>
                <a:spcPts val="0"/>
              </a:spcBef>
              <a:spcAft>
                <a:spcPts val="0"/>
              </a:spcAft>
              <a:buClr>
                <a:srgbClr val="000000"/>
              </a:buClr>
              <a:buSzPts val="2999"/>
              <a:buFont typeface="Arial"/>
              <a:buChar char="•"/>
            </a:pPr>
            <a:r>
              <a:rPr b="0" i="0" lang="en-US" sz="2999" u="none" cap="none" strike="noStrike">
                <a:solidFill>
                  <a:srgbClr val="000000"/>
                </a:solidFill>
                <a:latin typeface="Times New Roman"/>
                <a:ea typeface="Times New Roman"/>
                <a:cs typeface="Times New Roman"/>
                <a:sym typeface="Times New Roman"/>
              </a:rPr>
              <a:t>Acquiring up-to-date AI-generated data for real-time audio classification and detection, paving the way for future advancements.</a:t>
            </a:r>
            <a:endParaRPr/>
          </a:p>
        </p:txBody>
      </p:sp>
      <p:grpSp>
        <p:nvGrpSpPr>
          <p:cNvPr id="509" name="Google Shape;509;p22"/>
          <p:cNvGrpSpPr/>
          <p:nvPr/>
        </p:nvGrpSpPr>
        <p:grpSpPr>
          <a:xfrm>
            <a:off x="0" y="9902972"/>
            <a:ext cx="18288000" cy="1345185"/>
            <a:chOff x="0" y="-38100"/>
            <a:chExt cx="4816593" cy="354287"/>
          </a:xfrm>
        </p:grpSpPr>
        <p:sp>
          <p:nvSpPr>
            <p:cNvPr id="510" name="Google Shape;510;p22"/>
            <p:cNvSpPr/>
            <p:nvPr/>
          </p:nvSpPr>
          <p:spPr>
            <a:xfrm>
              <a:off x="0" y="0"/>
              <a:ext cx="4816592" cy="316187"/>
            </a:xfrm>
            <a:custGeom>
              <a:rect b="b" l="l" r="r" t="t"/>
              <a:pathLst>
                <a:path extrusionOk="0" h="316187" w="4816592">
                  <a:moveTo>
                    <a:pt x="0" y="0"/>
                  </a:moveTo>
                  <a:lnTo>
                    <a:pt x="4816592" y="0"/>
                  </a:lnTo>
                  <a:lnTo>
                    <a:pt x="4816592" y="316187"/>
                  </a:lnTo>
                  <a:lnTo>
                    <a:pt x="0" y="316187"/>
                  </a:lnTo>
                  <a:close/>
                </a:path>
              </a:pathLst>
            </a:custGeom>
            <a:solidFill>
              <a:srgbClr val="C03733"/>
            </a:solidFill>
            <a:ln>
              <a:noFill/>
            </a:ln>
          </p:spPr>
        </p:sp>
        <p:sp>
          <p:nvSpPr>
            <p:cNvPr id="511" name="Google Shape;511;p22"/>
            <p:cNvSpPr txBox="1"/>
            <p:nvPr/>
          </p:nvSpPr>
          <p:spPr>
            <a:xfrm>
              <a:off x="0" y="-38100"/>
              <a:ext cx="4816593" cy="3542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3"/>
          <p:cNvSpPr txBox="1"/>
          <p:nvPr/>
        </p:nvSpPr>
        <p:spPr>
          <a:xfrm>
            <a:off x="1465389" y="2195132"/>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BIBLIOGRAPHY</a:t>
            </a:r>
            <a:endParaRPr/>
          </a:p>
        </p:txBody>
      </p:sp>
      <p:sp>
        <p:nvSpPr>
          <p:cNvPr id="517" name="Google Shape;517;p23"/>
          <p:cNvSpPr txBox="1"/>
          <p:nvPr/>
        </p:nvSpPr>
        <p:spPr>
          <a:xfrm>
            <a:off x="3060609" y="3331970"/>
            <a:ext cx="12492185" cy="6166439"/>
          </a:xfrm>
          <a:prstGeom prst="rect">
            <a:avLst/>
          </a:prstGeom>
          <a:noFill/>
          <a:ln>
            <a:noFill/>
          </a:ln>
        </p:spPr>
        <p:txBody>
          <a:bodyPr anchorCtr="0" anchor="t" bIns="0" lIns="0" spcFirstLastPara="1" rIns="0" wrap="square" tIns="0">
            <a:spAutoFit/>
          </a:bodyPr>
          <a:lstStyle/>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rPr>
              <a:t> S. Team, “Reports - Sensity AI,” Sensity, Dec. 05, 2023. https://sensity.ai/reports/</a:t>
            </a:r>
            <a:endParaRPr/>
          </a:p>
          <a:p>
            <a:pPr indent="0" lvl="0" marL="0" marR="0" rtl="0" algn="l">
              <a:lnSpc>
                <a:spcPct val="140024"/>
              </a:lnSpc>
              <a:spcBef>
                <a:spcPts val="0"/>
              </a:spcBef>
              <a:spcAft>
                <a:spcPts val="0"/>
              </a:spcAft>
              <a:buNone/>
            </a:pPr>
            <a:r>
              <a:t/>
            </a:r>
            <a:endParaRPr sz="2476" u="sng">
              <a:solidFill>
                <a:srgbClr val="000000"/>
              </a:solidFill>
              <a:latin typeface="Times New Roman"/>
              <a:ea typeface="Times New Roman"/>
              <a:cs typeface="Times New Roman"/>
              <a:sym typeface="Times New Roman"/>
            </a:endParaRPr>
          </a:p>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rPr>
              <a:t>Dessa, “Detecting audio deepfakes with AI - dessa news - medium,” Medium, Dec. 12,2021.[Online].Available:https://medium.com/dessa-news/detecting-audio-deepfakes-f2edfd8e2b35</a:t>
            </a:r>
            <a:endParaRPr/>
          </a:p>
          <a:p>
            <a:pPr indent="0" lvl="0" marL="0" marR="0" rtl="0" algn="l">
              <a:lnSpc>
                <a:spcPct val="140024"/>
              </a:lnSpc>
              <a:spcBef>
                <a:spcPts val="0"/>
              </a:spcBef>
              <a:spcAft>
                <a:spcPts val="0"/>
              </a:spcAft>
              <a:buNone/>
            </a:pPr>
            <a:r>
              <a:t/>
            </a:r>
            <a:endParaRPr sz="2476" u="sng">
              <a:solidFill>
                <a:srgbClr val="000000"/>
              </a:solidFill>
              <a:latin typeface="Times New Roman"/>
              <a:ea typeface="Times New Roman"/>
              <a:cs typeface="Times New Roman"/>
              <a:sym typeface="Times New Roman"/>
            </a:endParaRPr>
          </a:p>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hlinkClick r:id="rId3">
                  <a:extLst>
                    <a:ext uri="{A12FA001-AC4F-418D-AE19-62706E023703}">
                      <ahyp:hlinkClr val="tx"/>
                    </a:ext>
                  </a:extLst>
                </a:hlinkClick>
              </a:rPr>
              <a:t>The LJ Speech Dataset (keithito.com)</a:t>
            </a:r>
            <a:endParaRPr/>
          </a:p>
          <a:p>
            <a:pPr indent="0" lvl="0" marL="0" marR="0" rtl="0" algn="l">
              <a:lnSpc>
                <a:spcPct val="140024"/>
              </a:lnSpc>
              <a:spcBef>
                <a:spcPts val="0"/>
              </a:spcBef>
              <a:spcAft>
                <a:spcPts val="0"/>
              </a:spcAft>
              <a:buNone/>
            </a:pPr>
            <a:r>
              <a:t/>
            </a:r>
            <a:endParaRPr sz="2476" u="sng">
              <a:solidFill>
                <a:srgbClr val="000000"/>
              </a:solidFill>
              <a:latin typeface="Times New Roman"/>
              <a:ea typeface="Times New Roman"/>
              <a:cs typeface="Times New Roman"/>
              <a:sym typeface="Times New Roman"/>
              <a:hlinkClick r:id="rId4">
                <a:extLst>
                  <a:ext uri="{A12FA001-AC4F-418D-AE19-62706E023703}">
                    <ahyp:hlinkClr val="tx"/>
                  </a:ext>
                </a:extLst>
              </a:hlinkClick>
            </a:endParaRPr>
          </a:p>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hlinkClick r:id="rId5">
                  <a:extLst>
                    <a:ext uri="{A12FA001-AC4F-418D-AE19-62706E023703}">
                      <ahyp:hlinkClr val="tx"/>
                    </a:ext>
                  </a:extLst>
                </a:hlinkClick>
              </a:rPr>
              <a:t>WaveFake: A data set to facilitate audio DeepFake detection (zenodo.org)</a:t>
            </a:r>
            <a:endParaRPr/>
          </a:p>
          <a:p>
            <a:pPr indent="0" lvl="0" marL="0" marR="0" rtl="0" algn="l">
              <a:lnSpc>
                <a:spcPct val="140024"/>
              </a:lnSpc>
              <a:spcBef>
                <a:spcPts val="0"/>
              </a:spcBef>
              <a:spcAft>
                <a:spcPts val="0"/>
              </a:spcAft>
              <a:buNone/>
            </a:pPr>
            <a:r>
              <a:t/>
            </a:r>
            <a:endParaRPr sz="2476" u="sng">
              <a:solidFill>
                <a:srgbClr val="000000"/>
              </a:solidFill>
              <a:latin typeface="Times New Roman"/>
              <a:ea typeface="Times New Roman"/>
              <a:cs typeface="Times New Roman"/>
              <a:sym typeface="Times New Roman"/>
              <a:hlinkClick r:id="rId6">
                <a:extLst>
                  <a:ext uri="{A12FA001-AC4F-418D-AE19-62706E023703}">
                    <ahyp:hlinkClr val="tx"/>
                  </a:ext>
                </a:extLst>
              </a:hlinkClick>
            </a:endParaRPr>
          </a:p>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hlinkClick r:id="rId7">
                  <a:extLst>
                    <a:ext uri="{A12FA001-AC4F-418D-AE19-62706E023703}">
                      <ahyp:hlinkClr val="tx"/>
                    </a:ext>
                  </a:extLst>
                </a:hlinkClick>
              </a:rPr>
              <a:t>Feature extraction — librosa 0.10.1 documentation</a:t>
            </a:r>
            <a:endParaRPr/>
          </a:p>
          <a:p>
            <a:pPr indent="0" lvl="0" marL="0" marR="0" rtl="0" algn="l">
              <a:lnSpc>
                <a:spcPct val="140024"/>
              </a:lnSpc>
              <a:spcBef>
                <a:spcPts val="0"/>
              </a:spcBef>
              <a:spcAft>
                <a:spcPts val="0"/>
              </a:spcAft>
              <a:buNone/>
            </a:pPr>
            <a:r>
              <a:t/>
            </a:r>
            <a:endParaRPr sz="2476" u="sng">
              <a:solidFill>
                <a:srgbClr val="000000"/>
              </a:solidFill>
              <a:latin typeface="Times New Roman"/>
              <a:ea typeface="Times New Roman"/>
              <a:cs typeface="Times New Roman"/>
              <a:sym typeface="Times New Roman"/>
              <a:hlinkClick r:id="rId8">
                <a:extLst>
                  <a:ext uri="{A12FA001-AC4F-418D-AE19-62706E023703}">
                    <ahyp:hlinkClr val="tx"/>
                  </a:ext>
                </a:extLst>
              </a:hlinkClick>
            </a:endParaRPr>
          </a:p>
          <a:p>
            <a:pPr indent="-267372" lvl="1" marL="534744" marR="0" rtl="0" algn="l">
              <a:lnSpc>
                <a:spcPct val="140024"/>
              </a:lnSpc>
              <a:spcBef>
                <a:spcPts val="0"/>
              </a:spcBef>
              <a:spcAft>
                <a:spcPts val="0"/>
              </a:spcAft>
              <a:buClr>
                <a:srgbClr val="000000"/>
              </a:buClr>
              <a:buSzPts val="2476"/>
              <a:buFont typeface="Arial"/>
              <a:buChar char="•"/>
            </a:pPr>
            <a:r>
              <a:rPr b="0" i="0" lang="en-US" sz="2476" u="sng" cap="none" strike="noStrike">
                <a:solidFill>
                  <a:srgbClr val="000000"/>
                </a:solidFill>
                <a:latin typeface="Times New Roman"/>
                <a:ea typeface="Times New Roman"/>
                <a:cs typeface="Times New Roman"/>
                <a:sym typeface="Times New Roman"/>
                <a:hlinkClick r:id="rId9">
                  <a:extLst>
                    <a:ext uri="{A12FA001-AC4F-418D-AE19-62706E023703}">
                      <ahyp:hlinkClr val="tx"/>
                    </a:ext>
                  </a:extLst>
                </a:hlinkClick>
              </a:rPr>
              <a:t>R.Wells,“Upsampling and Downsampling Imbalanced Data in Python,”wellsr.com. https://wellsr.com/python/upsampling-and-downsampling-imbalanced-data-in-python/</a:t>
            </a:r>
            <a:endParaRPr/>
          </a:p>
        </p:txBody>
      </p:sp>
      <p:grpSp>
        <p:nvGrpSpPr>
          <p:cNvPr id="518" name="Google Shape;518;p23"/>
          <p:cNvGrpSpPr/>
          <p:nvPr/>
        </p:nvGrpSpPr>
        <p:grpSpPr>
          <a:xfrm>
            <a:off x="-662187" y="-144661"/>
            <a:ext cx="18950187" cy="2257893"/>
            <a:chOff x="0" y="-192881"/>
            <a:chExt cx="25266916" cy="3010524"/>
          </a:xfrm>
        </p:grpSpPr>
        <p:grpSp>
          <p:nvGrpSpPr>
            <p:cNvPr id="519" name="Google Shape;519;p23"/>
            <p:cNvGrpSpPr/>
            <p:nvPr/>
          </p:nvGrpSpPr>
          <p:grpSpPr>
            <a:xfrm>
              <a:off x="882916" y="-192881"/>
              <a:ext cx="24384000" cy="2117071"/>
              <a:chOff x="0" y="-38100"/>
              <a:chExt cx="4816593" cy="418187"/>
            </a:xfrm>
          </p:grpSpPr>
          <p:sp>
            <p:nvSpPr>
              <p:cNvPr id="520" name="Google Shape;520;p23"/>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521" name="Google Shape;521;p23"/>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2" name="Google Shape;522;p23"/>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10">
                <a:alphaModFix/>
              </a:blip>
              <a:stretch>
                <a:fillRect b="0" l="0" r="0" t="0"/>
              </a:stretch>
            </a:blipFill>
            <a:ln>
              <a:noFill/>
            </a:ln>
          </p:spPr>
        </p:sp>
      </p:grpSp>
      <p:grpSp>
        <p:nvGrpSpPr>
          <p:cNvPr id="523" name="Google Shape;523;p23"/>
          <p:cNvGrpSpPr/>
          <p:nvPr/>
        </p:nvGrpSpPr>
        <p:grpSpPr>
          <a:xfrm>
            <a:off x="0" y="9830186"/>
            <a:ext cx="18288000" cy="1417971"/>
            <a:chOff x="0" y="-38100"/>
            <a:chExt cx="4816593" cy="373457"/>
          </a:xfrm>
        </p:grpSpPr>
        <p:sp>
          <p:nvSpPr>
            <p:cNvPr id="524" name="Google Shape;524;p23"/>
            <p:cNvSpPr/>
            <p:nvPr/>
          </p:nvSpPr>
          <p:spPr>
            <a:xfrm>
              <a:off x="0" y="0"/>
              <a:ext cx="4816592" cy="335357"/>
            </a:xfrm>
            <a:custGeom>
              <a:rect b="b" l="l" r="r" t="t"/>
              <a:pathLst>
                <a:path extrusionOk="0" h="335357" w="4816592">
                  <a:moveTo>
                    <a:pt x="0" y="0"/>
                  </a:moveTo>
                  <a:lnTo>
                    <a:pt x="4816592" y="0"/>
                  </a:lnTo>
                  <a:lnTo>
                    <a:pt x="4816592" y="335357"/>
                  </a:lnTo>
                  <a:lnTo>
                    <a:pt x="0" y="335357"/>
                  </a:lnTo>
                  <a:close/>
                </a:path>
              </a:pathLst>
            </a:custGeom>
            <a:solidFill>
              <a:srgbClr val="C03733"/>
            </a:solidFill>
            <a:ln>
              <a:noFill/>
            </a:ln>
          </p:spPr>
        </p:sp>
        <p:sp>
          <p:nvSpPr>
            <p:cNvPr id="525" name="Google Shape;525;p23"/>
            <p:cNvSpPr txBox="1"/>
            <p:nvPr/>
          </p:nvSpPr>
          <p:spPr>
            <a:xfrm>
              <a:off x="0" y="-38100"/>
              <a:ext cx="4816593" cy="3734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4"/>
          <p:cNvSpPr txBox="1"/>
          <p:nvPr/>
        </p:nvSpPr>
        <p:spPr>
          <a:xfrm>
            <a:off x="4547354" y="4218025"/>
            <a:ext cx="9193291" cy="1898534"/>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16560">
                <a:solidFill>
                  <a:srgbClr val="000000"/>
                </a:solidFill>
                <a:latin typeface="Play"/>
                <a:ea typeface="Play"/>
                <a:cs typeface="Play"/>
                <a:sym typeface="Play"/>
              </a:rPr>
              <a:t>THANK YOU! </a:t>
            </a:r>
            <a:endParaRPr/>
          </a:p>
        </p:txBody>
      </p:sp>
      <p:grpSp>
        <p:nvGrpSpPr>
          <p:cNvPr id="531" name="Google Shape;531;p24"/>
          <p:cNvGrpSpPr/>
          <p:nvPr/>
        </p:nvGrpSpPr>
        <p:grpSpPr>
          <a:xfrm>
            <a:off x="-662187" y="-144661"/>
            <a:ext cx="18950187" cy="2257893"/>
            <a:chOff x="0" y="-192881"/>
            <a:chExt cx="25266916" cy="3010524"/>
          </a:xfrm>
        </p:grpSpPr>
        <p:grpSp>
          <p:nvGrpSpPr>
            <p:cNvPr id="532" name="Google Shape;532;p24"/>
            <p:cNvGrpSpPr/>
            <p:nvPr/>
          </p:nvGrpSpPr>
          <p:grpSpPr>
            <a:xfrm>
              <a:off x="882916" y="-192881"/>
              <a:ext cx="24384000" cy="2117071"/>
              <a:chOff x="0" y="-38100"/>
              <a:chExt cx="4816593" cy="418187"/>
            </a:xfrm>
          </p:grpSpPr>
          <p:sp>
            <p:nvSpPr>
              <p:cNvPr id="533" name="Google Shape;533;p24"/>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534" name="Google Shape;534;p24"/>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5" name="Google Shape;535;p24"/>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sp>
        <p:nvSpPr>
          <p:cNvPr id="536" name="Google Shape;536;p24"/>
          <p:cNvSpPr txBox="1"/>
          <p:nvPr/>
        </p:nvSpPr>
        <p:spPr>
          <a:xfrm>
            <a:off x="10711686" y="6628756"/>
            <a:ext cx="6057919" cy="3423763"/>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lang="en-US" sz="3856">
                <a:solidFill>
                  <a:srgbClr val="010101"/>
                </a:solidFill>
                <a:latin typeface="Times"/>
                <a:ea typeface="Times"/>
                <a:cs typeface="Times"/>
                <a:sym typeface="Times"/>
              </a:rPr>
              <a:t> By:</a:t>
            </a:r>
            <a:endParaRPr/>
          </a:p>
          <a:p>
            <a:pPr indent="0" lvl="0" marL="0" marR="0" rtl="0" algn="r">
              <a:lnSpc>
                <a:spcPct val="139984"/>
              </a:lnSpc>
              <a:spcBef>
                <a:spcPts val="0"/>
              </a:spcBef>
              <a:spcAft>
                <a:spcPts val="0"/>
              </a:spcAft>
              <a:buNone/>
            </a:pPr>
            <a:r>
              <a:rPr lang="en-US" sz="2556">
                <a:solidFill>
                  <a:srgbClr val="010101"/>
                </a:solidFill>
                <a:latin typeface="Times New Roman"/>
                <a:ea typeface="Times New Roman"/>
                <a:cs typeface="Times New Roman"/>
                <a:sym typeface="Times New Roman"/>
              </a:rPr>
              <a:t>A018 Diya Rawat </a:t>
            </a:r>
            <a:endParaRPr/>
          </a:p>
          <a:p>
            <a:pPr indent="0" lvl="0" marL="0" marR="0" rtl="0" algn="r">
              <a:lnSpc>
                <a:spcPct val="139984"/>
              </a:lnSpc>
              <a:spcBef>
                <a:spcPts val="0"/>
              </a:spcBef>
              <a:spcAft>
                <a:spcPts val="0"/>
              </a:spcAft>
              <a:buNone/>
            </a:pPr>
            <a:r>
              <a:rPr lang="en-US" sz="2556">
                <a:solidFill>
                  <a:srgbClr val="010101"/>
                </a:solidFill>
                <a:latin typeface="Times New Roman"/>
                <a:ea typeface="Times New Roman"/>
                <a:cs typeface="Times New Roman"/>
                <a:sym typeface="Times New Roman"/>
              </a:rPr>
              <a:t>A034 Jeel Paradava </a:t>
            </a:r>
            <a:endParaRPr/>
          </a:p>
          <a:p>
            <a:pPr indent="0" lvl="0" marL="0" marR="0" rtl="0" algn="r">
              <a:lnSpc>
                <a:spcPct val="139984"/>
              </a:lnSpc>
              <a:spcBef>
                <a:spcPts val="0"/>
              </a:spcBef>
              <a:spcAft>
                <a:spcPts val="0"/>
              </a:spcAft>
              <a:buNone/>
            </a:pPr>
            <a:r>
              <a:rPr lang="en-US" sz="2556">
                <a:solidFill>
                  <a:srgbClr val="010101"/>
                </a:solidFill>
                <a:latin typeface="Times New Roman"/>
                <a:ea typeface="Times New Roman"/>
                <a:cs typeface="Times New Roman"/>
                <a:sym typeface="Times New Roman"/>
              </a:rPr>
              <a:t>A015 Sean Minezes </a:t>
            </a:r>
            <a:endParaRPr/>
          </a:p>
          <a:p>
            <a:pPr indent="0" lvl="0" marL="0" marR="0" rtl="0" algn="r">
              <a:lnSpc>
                <a:spcPct val="139984"/>
              </a:lnSpc>
              <a:spcBef>
                <a:spcPts val="0"/>
              </a:spcBef>
              <a:spcAft>
                <a:spcPts val="0"/>
              </a:spcAft>
              <a:buNone/>
            </a:pPr>
            <a:r>
              <a:rPr lang="en-US" sz="2556">
                <a:solidFill>
                  <a:srgbClr val="010101"/>
                </a:solidFill>
                <a:latin typeface="Times New Roman"/>
                <a:ea typeface="Times New Roman"/>
                <a:cs typeface="Times New Roman"/>
                <a:sym typeface="Times New Roman"/>
              </a:rPr>
              <a:t>A025 Udita Sinha </a:t>
            </a:r>
            <a:endParaRPr/>
          </a:p>
          <a:p>
            <a:pPr indent="0" lvl="0" marL="0" marR="0" rtl="0" algn="r">
              <a:lnSpc>
                <a:spcPct val="139984"/>
              </a:lnSpc>
              <a:spcBef>
                <a:spcPts val="0"/>
              </a:spcBef>
              <a:spcAft>
                <a:spcPts val="0"/>
              </a:spcAft>
              <a:buNone/>
            </a:pPr>
            <a:r>
              <a:rPr lang="en-US" sz="2556">
                <a:solidFill>
                  <a:srgbClr val="010101"/>
                </a:solidFill>
                <a:latin typeface="Times New Roman"/>
                <a:ea typeface="Times New Roman"/>
                <a:cs typeface="Times New Roman"/>
                <a:sym typeface="Times New Roman"/>
              </a:rPr>
              <a:t>A020 Veer Shah </a:t>
            </a:r>
            <a:endParaRPr/>
          </a:p>
          <a:p>
            <a:pPr indent="0" lvl="0" marL="0" marR="0" rtl="0" algn="r">
              <a:lnSpc>
                <a:spcPct val="139984"/>
              </a:lnSpc>
              <a:spcBef>
                <a:spcPts val="0"/>
              </a:spcBef>
              <a:spcAft>
                <a:spcPts val="0"/>
              </a:spcAft>
              <a:buNone/>
            </a:pPr>
            <a:r>
              <a:t/>
            </a:r>
            <a:endParaRPr sz="2556">
              <a:solidFill>
                <a:srgbClr val="010101"/>
              </a:solidFill>
              <a:latin typeface="Times New Roman"/>
              <a:ea typeface="Times New Roman"/>
              <a:cs typeface="Times New Roman"/>
              <a:sym typeface="Times New Roman"/>
            </a:endParaRPr>
          </a:p>
        </p:txBody>
      </p:sp>
      <p:grpSp>
        <p:nvGrpSpPr>
          <p:cNvPr id="537" name="Google Shape;537;p24"/>
          <p:cNvGrpSpPr/>
          <p:nvPr/>
        </p:nvGrpSpPr>
        <p:grpSpPr>
          <a:xfrm>
            <a:off x="0" y="9878710"/>
            <a:ext cx="18288000" cy="1369447"/>
            <a:chOff x="0" y="-38100"/>
            <a:chExt cx="4816593" cy="360677"/>
          </a:xfrm>
        </p:grpSpPr>
        <p:sp>
          <p:nvSpPr>
            <p:cNvPr id="538" name="Google Shape;538;p24"/>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539" name="Google Shape;539;p24"/>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2716906" y="5093669"/>
            <a:ext cx="3048000" cy="1981200"/>
          </a:xfrm>
          <a:prstGeom prst="rect">
            <a:avLst/>
          </a:prstGeom>
          <a:solidFill>
            <a:srgbClr val="5F497A"/>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7" name="Google Shape;127;p3"/>
          <p:cNvGrpSpPr/>
          <p:nvPr/>
        </p:nvGrpSpPr>
        <p:grpSpPr>
          <a:xfrm>
            <a:off x="-662187" y="-144661"/>
            <a:ext cx="18950187" cy="2257893"/>
            <a:chOff x="0" y="-192881"/>
            <a:chExt cx="25266916" cy="3010524"/>
          </a:xfrm>
        </p:grpSpPr>
        <p:grpSp>
          <p:nvGrpSpPr>
            <p:cNvPr id="128" name="Google Shape;128;p3"/>
            <p:cNvGrpSpPr/>
            <p:nvPr/>
          </p:nvGrpSpPr>
          <p:grpSpPr>
            <a:xfrm>
              <a:off x="882916" y="-192881"/>
              <a:ext cx="24384000" cy="2117071"/>
              <a:chOff x="0" y="-38100"/>
              <a:chExt cx="4816593" cy="418187"/>
            </a:xfrm>
          </p:grpSpPr>
          <p:sp>
            <p:nvSpPr>
              <p:cNvPr id="129" name="Google Shape;129;p3"/>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130" name="Google Shape;130;p3"/>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 name="Google Shape;131;p3"/>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132" name="Google Shape;132;p3"/>
          <p:cNvGrpSpPr/>
          <p:nvPr/>
        </p:nvGrpSpPr>
        <p:grpSpPr>
          <a:xfrm>
            <a:off x="0" y="9738139"/>
            <a:ext cx="18288000" cy="1369447"/>
            <a:chOff x="0" y="-38100"/>
            <a:chExt cx="4816593" cy="360677"/>
          </a:xfrm>
        </p:grpSpPr>
        <p:sp>
          <p:nvSpPr>
            <p:cNvPr id="133" name="Google Shape;133;p3"/>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134" name="Google Shape;134;p3"/>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5" name="Google Shape;135;p3"/>
          <p:cNvSpPr/>
          <p:nvPr/>
        </p:nvSpPr>
        <p:spPr>
          <a:xfrm>
            <a:off x="7788256" y="4655353"/>
            <a:ext cx="2681940" cy="4008334"/>
          </a:xfrm>
          <a:custGeom>
            <a:rect b="b" l="l" r="r" t="t"/>
            <a:pathLst>
              <a:path extrusionOk="0" h="4008334" w="2681940">
                <a:moveTo>
                  <a:pt x="0" y="0"/>
                </a:moveTo>
                <a:lnTo>
                  <a:pt x="2681940" y="0"/>
                </a:lnTo>
                <a:lnTo>
                  <a:pt x="2681940" y="4008334"/>
                </a:lnTo>
                <a:lnTo>
                  <a:pt x="0" y="4008334"/>
                </a:lnTo>
                <a:lnTo>
                  <a:pt x="0" y="0"/>
                </a:lnTo>
                <a:close/>
              </a:path>
            </a:pathLst>
          </a:custGeom>
          <a:blipFill rotWithShape="1">
            <a:blip r:embed="rId4">
              <a:alphaModFix/>
            </a:blip>
            <a:stretch>
              <a:fillRect b="0" l="0" r="0" t="0"/>
            </a:stretch>
          </a:blipFill>
          <a:ln>
            <a:noFill/>
          </a:ln>
        </p:spPr>
      </p:sp>
      <p:sp>
        <p:nvSpPr>
          <p:cNvPr id="136" name="Google Shape;136;p3"/>
          <p:cNvSpPr txBox="1"/>
          <p:nvPr/>
        </p:nvSpPr>
        <p:spPr>
          <a:xfrm>
            <a:off x="3460730" y="2715180"/>
            <a:ext cx="11366540"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10101"/>
                </a:solidFill>
                <a:latin typeface="Times"/>
                <a:ea typeface="Times"/>
                <a:cs typeface="Times"/>
                <a:sym typeface="Times"/>
              </a:rPr>
              <a:t>Can you guess which one is AI generated and Human  </a:t>
            </a:r>
            <a:endParaRPr/>
          </a:p>
        </p:txBody>
      </p:sp>
      <p:pic>
        <p:nvPicPr>
          <p:cNvPr id="137" name="Google Shape;137;p3"/>
          <p:cNvPicPr preferRelativeResize="0"/>
          <p:nvPr/>
        </p:nvPicPr>
        <p:blipFill rotWithShape="1">
          <a:blip r:embed="rId5">
            <a:alphaModFix/>
          </a:blip>
          <a:srcRect b="0" l="0" r="0" t="0"/>
          <a:stretch/>
        </p:blipFill>
        <p:spPr>
          <a:xfrm>
            <a:off x="3936106" y="5752519"/>
            <a:ext cx="609600" cy="609600"/>
          </a:xfrm>
          <a:prstGeom prst="rect">
            <a:avLst/>
          </a:prstGeom>
          <a:noFill/>
          <a:ln>
            <a:noFill/>
          </a:ln>
        </p:spPr>
      </p:pic>
      <p:sp>
        <p:nvSpPr>
          <p:cNvPr id="138" name="Google Shape;138;p3"/>
          <p:cNvSpPr/>
          <p:nvPr/>
        </p:nvSpPr>
        <p:spPr>
          <a:xfrm>
            <a:off x="12188746" y="5066719"/>
            <a:ext cx="3048000" cy="1981200"/>
          </a:xfrm>
          <a:prstGeom prst="rect">
            <a:avLst/>
          </a:prstGeom>
          <a:solidFill>
            <a:srgbClr val="31859B"/>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 name="Google Shape;139;p3"/>
          <p:cNvPicPr preferRelativeResize="0"/>
          <p:nvPr/>
        </p:nvPicPr>
        <p:blipFill rotWithShape="1">
          <a:blip r:embed="rId5">
            <a:alphaModFix/>
          </a:blip>
          <a:srcRect b="0" l="0" r="0" t="0"/>
          <a:stretch/>
        </p:blipFill>
        <p:spPr>
          <a:xfrm>
            <a:off x="13407946" y="5752519"/>
            <a:ext cx="609600" cy="609600"/>
          </a:xfrm>
          <a:prstGeom prst="rect">
            <a:avLst/>
          </a:prstGeom>
          <a:noFill/>
          <a:ln>
            <a:noFill/>
          </a:ln>
        </p:spPr>
      </p:pic>
      <p:sp>
        <p:nvSpPr>
          <p:cNvPr id="140" name="Google Shape;140;p3"/>
          <p:cNvSpPr txBox="1"/>
          <p:nvPr/>
        </p:nvSpPr>
        <p:spPr>
          <a:xfrm>
            <a:off x="3027406" y="4268933"/>
            <a:ext cx="30480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HUMAN</a:t>
            </a:r>
            <a:endParaRPr/>
          </a:p>
        </p:txBody>
      </p:sp>
      <p:sp>
        <p:nvSpPr>
          <p:cNvPr id="141" name="Google Shape;141;p3"/>
          <p:cNvSpPr txBox="1"/>
          <p:nvPr/>
        </p:nvSpPr>
        <p:spPr>
          <a:xfrm>
            <a:off x="13382390" y="4374059"/>
            <a:ext cx="80660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AI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4"/>
          <p:cNvGrpSpPr/>
          <p:nvPr/>
        </p:nvGrpSpPr>
        <p:grpSpPr>
          <a:xfrm>
            <a:off x="-662187" y="-144661"/>
            <a:ext cx="18950187" cy="2257893"/>
            <a:chOff x="0" y="-192881"/>
            <a:chExt cx="25266916" cy="3010524"/>
          </a:xfrm>
        </p:grpSpPr>
        <p:grpSp>
          <p:nvGrpSpPr>
            <p:cNvPr id="147" name="Google Shape;147;p4"/>
            <p:cNvGrpSpPr/>
            <p:nvPr/>
          </p:nvGrpSpPr>
          <p:grpSpPr>
            <a:xfrm>
              <a:off x="882916" y="-192881"/>
              <a:ext cx="24384000" cy="2117071"/>
              <a:chOff x="0" y="-38100"/>
              <a:chExt cx="4816593" cy="418187"/>
            </a:xfrm>
          </p:grpSpPr>
          <p:sp>
            <p:nvSpPr>
              <p:cNvPr id="148" name="Google Shape;148;p4"/>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149" name="Google Shape;149;p4"/>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4"/>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151" name="Google Shape;151;p4"/>
          <p:cNvGrpSpPr/>
          <p:nvPr/>
        </p:nvGrpSpPr>
        <p:grpSpPr>
          <a:xfrm>
            <a:off x="0" y="9738139"/>
            <a:ext cx="18288000" cy="1369447"/>
            <a:chOff x="0" y="-38100"/>
            <a:chExt cx="4816593" cy="360677"/>
          </a:xfrm>
        </p:grpSpPr>
        <p:sp>
          <p:nvSpPr>
            <p:cNvPr id="152" name="Google Shape;152;p4"/>
            <p:cNvSpPr/>
            <p:nvPr/>
          </p:nvSpPr>
          <p:spPr>
            <a:xfrm>
              <a:off x="0" y="0"/>
              <a:ext cx="4816592" cy="322577"/>
            </a:xfrm>
            <a:custGeom>
              <a:rect b="b" l="l" r="r" t="t"/>
              <a:pathLst>
                <a:path extrusionOk="0" h="322577" w="4816592">
                  <a:moveTo>
                    <a:pt x="0" y="0"/>
                  </a:moveTo>
                  <a:lnTo>
                    <a:pt x="4816592" y="0"/>
                  </a:lnTo>
                  <a:lnTo>
                    <a:pt x="4816592" y="322577"/>
                  </a:lnTo>
                  <a:lnTo>
                    <a:pt x="0" y="322577"/>
                  </a:lnTo>
                  <a:close/>
                </a:path>
              </a:pathLst>
            </a:custGeom>
            <a:solidFill>
              <a:srgbClr val="C03733"/>
            </a:solidFill>
            <a:ln>
              <a:noFill/>
            </a:ln>
          </p:spPr>
        </p:sp>
        <p:sp>
          <p:nvSpPr>
            <p:cNvPr id="153" name="Google Shape;153;p4"/>
            <p:cNvSpPr txBox="1"/>
            <p:nvPr/>
          </p:nvSpPr>
          <p:spPr>
            <a:xfrm>
              <a:off x="0" y="-38100"/>
              <a:ext cx="4816593" cy="3606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4" name="Google Shape;154;p4"/>
          <p:cNvSpPr txBox="1"/>
          <p:nvPr/>
        </p:nvSpPr>
        <p:spPr>
          <a:xfrm>
            <a:off x="3111240" y="4035314"/>
            <a:ext cx="12065521" cy="4247189"/>
          </a:xfrm>
          <a:prstGeom prst="rect">
            <a:avLst/>
          </a:prstGeom>
          <a:noFill/>
          <a:ln>
            <a:noFill/>
          </a:ln>
        </p:spPr>
        <p:txBody>
          <a:bodyPr anchorCtr="0" anchor="t" bIns="0" lIns="0" spcFirstLastPara="1" rIns="0" wrap="square" tIns="0">
            <a:spAutoFit/>
          </a:bodyPr>
          <a:lstStyle/>
          <a:p>
            <a:pPr indent="-368413" lvl="1" marL="736827" marR="0" rtl="0" algn="just">
              <a:lnSpc>
                <a:spcPct val="140005"/>
              </a:lnSpc>
              <a:spcBef>
                <a:spcPts val="0"/>
              </a:spcBef>
              <a:spcAft>
                <a:spcPts val="0"/>
              </a:spcAft>
              <a:buClr>
                <a:srgbClr val="010101"/>
              </a:buClr>
              <a:buSzPts val="3412"/>
              <a:buFont typeface="Arial"/>
              <a:buChar char="•"/>
            </a:pPr>
            <a:r>
              <a:rPr b="0" i="0" lang="en-US" sz="3412" u="none" cap="none" strike="noStrike">
                <a:solidFill>
                  <a:srgbClr val="010101"/>
                </a:solidFill>
                <a:latin typeface="Times New Roman"/>
                <a:ea typeface="Times New Roman"/>
                <a:cs typeface="Times New Roman"/>
                <a:sym typeface="Times New Roman"/>
              </a:rPr>
              <a:t>As deepfakes and synthetic media become more common, it's crucial to distinguish AI-generated from human audio. </a:t>
            </a:r>
            <a:endParaRPr/>
          </a:p>
          <a:p>
            <a:pPr indent="-368413" lvl="1" marL="736827" marR="0" rtl="0" algn="just">
              <a:lnSpc>
                <a:spcPct val="140005"/>
              </a:lnSpc>
              <a:spcBef>
                <a:spcPts val="0"/>
              </a:spcBef>
              <a:spcAft>
                <a:spcPts val="0"/>
              </a:spcAft>
              <a:buClr>
                <a:srgbClr val="010101"/>
              </a:buClr>
              <a:buSzPts val="3412"/>
              <a:buFont typeface="Arial"/>
              <a:buChar char="•"/>
            </a:pPr>
            <a:r>
              <a:rPr b="0" i="0" lang="en-US" sz="3412" u="none" cap="none" strike="noStrike">
                <a:solidFill>
                  <a:srgbClr val="010101"/>
                </a:solidFill>
                <a:latin typeface="Times New Roman"/>
                <a:ea typeface="Times New Roman"/>
                <a:cs typeface="Times New Roman"/>
                <a:sym typeface="Times New Roman"/>
              </a:rPr>
              <a:t>This project aims to develop a strong machine learning model for precise audio source identification. </a:t>
            </a:r>
            <a:endParaRPr/>
          </a:p>
          <a:p>
            <a:pPr indent="-368413" lvl="1" marL="736827" marR="0" rtl="0" algn="just">
              <a:lnSpc>
                <a:spcPct val="140005"/>
              </a:lnSpc>
              <a:spcBef>
                <a:spcPts val="0"/>
              </a:spcBef>
              <a:spcAft>
                <a:spcPts val="0"/>
              </a:spcAft>
              <a:buClr>
                <a:srgbClr val="010101"/>
              </a:buClr>
              <a:buSzPts val="3412"/>
              <a:buFont typeface="Arial"/>
              <a:buChar char="•"/>
            </a:pPr>
            <a:r>
              <a:rPr b="0" i="0" lang="en-US" sz="3412" u="none" cap="none" strike="noStrike">
                <a:solidFill>
                  <a:srgbClr val="010101"/>
                </a:solidFill>
                <a:latin typeface="Times New Roman"/>
                <a:ea typeface="Times New Roman"/>
                <a:cs typeface="Times New Roman"/>
                <a:sym typeface="Times New Roman"/>
              </a:rPr>
              <a:t>Our goal is to create a reliable tool to authenticate audio material using supervised learning, feature extraction, and rigorous evaluation.</a:t>
            </a:r>
            <a:endParaRPr/>
          </a:p>
        </p:txBody>
      </p:sp>
      <p:sp>
        <p:nvSpPr>
          <p:cNvPr id="155" name="Google Shape;155;p4"/>
          <p:cNvSpPr txBox="1"/>
          <p:nvPr/>
        </p:nvSpPr>
        <p:spPr>
          <a:xfrm>
            <a:off x="7043031" y="2715180"/>
            <a:ext cx="4201939"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10101"/>
                </a:solidFill>
                <a:latin typeface="Times"/>
                <a:ea typeface="Times"/>
                <a:cs typeface="Times"/>
                <a:sym typeface="Times"/>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p:nvPr/>
        </p:nvSpPr>
        <p:spPr>
          <a:xfrm>
            <a:off x="10263892" y="3444773"/>
            <a:ext cx="5587358" cy="1843828"/>
          </a:xfrm>
          <a:custGeom>
            <a:rect b="b" l="l" r="r" t="t"/>
            <a:pathLst>
              <a:path extrusionOk="0" h="1843828" w="5587358">
                <a:moveTo>
                  <a:pt x="0" y="0"/>
                </a:moveTo>
                <a:lnTo>
                  <a:pt x="5587358" y="0"/>
                </a:lnTo>
                <a:lnTo>
                  <a:pt x="5587358" y="1843828"/>
                </a:lnTo>
                <a:lnTo>
                  <a:pt x="0" y="1843828"/>
                </a:lnTo>
                <a:lnTo>
                  <a:pt x="0" y="0"/>
                </a:lnTo>
                <a:close/>
              </a:path>
            </a:pathLst>
          </a:custGeom>
          <a:blipFill rotWithShape="1">
            <a:blip r:embed="rId3">
              <a:alphaModFix/>
            </a:blip>
            <a:stretch>
              <a:fillRect b="0" l="0" r="0" t="0"/>
            </a:stretch>
          </a:blipFill>
          <a:ln>
            <a:noFill/>
          </a:ln>
        </p:spPr>
      </p:sp>
      <p:sp>
        <p:nvSpPr>
          <p:cNvPr id="161" name="Google Shape;161;p5"/>
          <p:cNvSpPr/>
          <p:nvPr/>
        </p:nvSpPr>
        <p:spPr>
          <a:xfrm>
            <a:off x="2080000" y="6797935"/>
            <a:ext cx="5587358" cy="1843828"/>
          </a:xfrm>
          <a:custGeom>
            <a:rect b="b" l="l" r="r" t="t"/>
            <a:pathLst>
              <a:path extrusionOk="0" h="1843828" w="5587358">
                <a:moveTo>
                  <a:pt x="0" y="0"/>
                </a:moveTo>
                <a:lnTo>
                  <a:pt x="5587357" y="0"/>
                </a:lnTo>
                <a:lnTo>
                  <a:pt x="5587357" y="1843828"/>
                </a:lnTo>
                <a:lnTo>
                  <a:pt x="0" y="1843828"/>
                </a:lnTo>
                <a:lnTo>
                  <a:pt x="0" y="0"/>
                </a:lnTo>
                <a:close/>
              </a:path>
            </a:pathLst>
          </a:custGeom>
          <a:blipFill rotWithShape="1">
            <a:blip r:embed="rId3">
              <a:alphaModFix/>
            </a:blip>
            <a:stretch>
              <a:fillRect b="0" l="0" r="0" t="0"/>
            </a:stretch>
          </a:blipFill>
          <a:ln>
            <a:noFill/>
          </a:ln>
        </p:spPr>
      </p:sp>
      <p:sp>
        <p:nvSpPr>
          <p:cNvPr id="162" name="Google Shape;162;p5"/>
          <p:cNvSpPr/>
          <p:nvPr/>
        </p:nvSpPr>
        <p:spPr>
          <a:xfrm>
            <a:off x="10263892" y="6747431"/>
            <a:ext cx="5587358" cy="1843828"/>
          </a:xfrm>
          <a:custGeom>
            <a:rect b="b" l="l" r="r" t="t"/>
            <a:pathLst>
              <a:path extrusionOk="0" h="1843828" w="5587358">
                <a:moveTo>
                  <a:pt x="0" y="0"/>
                </a:moveTo>
                <a:lnTo>
                  <a:pt x="5587358" y="0"/>
                </a:lnTo>
                <a:lnTo>
                  <a:pt x="5587358" y="1843828"/>
                </a:lnTo>
                <a:lnTo>
                  <a:pt x="0" y="1843828"/>
                </a:lnTo>
                <a:lnTo>
                  <a:pt x="0" y="0"/>
                </a:lnTo>
                <a:close/>
              </a:path>
            </a:pathLst>
          </a:custGeom>
          <a:blipFill rotWithShape="1">
            <a:blip r:embed="rId3">
              <a:alphaModFix/>
            </a:blip>
            <a:stretch>
              <a:fillRect b="0" l="0" r="0" t="0"/>
            </a:stretch>
          </a:blipFill>
          <a:ln>
            <a:noFill/>
          </a:ln>
        </p:spPr>
      </p:sp>
      <p:sp>
        <p:nvSpPr>
          <p:cNvPr id="163" name="Google Shape;163;p5"/>
          <p:cNvSpPr/>
          <p:nvPr/>
        </p:nvSpPr>
        <p:spPr>
          <a:xfrm>
            <a:off x="2080000" y="3494368"/>
            <a:ext cx="5587358" cy="1843828"/>
          </a:xfrm>
          <a:custGeom>
            <a:rect b="b" l="l" r="r" t="t"/>
            <a:pathLst>
              <a:path extrusionOk="0" h="1843828" w="5587358">
                <a:moveTo>
                  <a:pt x="0" y="0"/>
                </a:moveTo>
                <a:lnTo>
                  <a:pt x="5587357" y="0"/>
                </a:lnTo>
                <a:lnTo>
                  <a:pt x="5587357" y="1843828"/>
                </a:lnTo>
                <a:lnTo>
                  <a:pt x="0" y="1843828"/>
                </a:lnTo>
                <a:lnTo>
                  <a:pt x="0" y="0"/>
                </a:lnTo>
                <a:close/>
              </a:path>
            </a:pathLst>
          </a:custGeom>
          <a:blipFill rotWithShape="1">
            <a:blip r:embed="rId3">
              <a:alphaModFix/>
            </a:blip>
            <a:stretch>
              <a:fillRect b="0" l="0" r="0" t="0"/>
            </a:stretch>
          </a:blipFill>
          <a:ln>
            <a:noFill/>
          </a:ln>
        </p:spPr>
      </p:sp>
      <p:grpSp>
        <p:nvGrpSpPr>
          <p:cNvPr id="164" name="Google Shape;164;p5"/>
          <p:cNvGrpSpPr/>
          <p:nvPr/>
        </p:nvGrpSpPr>
        <p:grpSpPr>
          <a:xfrm>
            <a:off x="-662187" y="-144661"/>
            <a:ext cx="18950187" cy="2257893"/>
            <a:chOff x="0" y="-192881"/>
            <a:chExt cx="25266916" cy="3010524"/>
          </a:xfrm>
        </p:grpSpPr>
        <p:grpSp>
          <p:nvGrpSpPr>
            <p:cNvPr id="165" name="Google Shape;165;p5"/>
            <p:cNvGrpSpPr/>
            <p:nvPr/>
          </p:nvGrpSpPr>
          <p:grpSpPr>
            <a:xfrm>
              <a:off x="882916" y="-192881"/>
              <a:ext cx="24384000" cy="2117071"/>
              <a:chOff x="0" y="-38100"/>
              <a:chExt cx="4816593" cy="418187"/>
            </a:xfrm>
          </p:grpSpPr>
          <p:sp>
            <p:nvSpPr>
              <p:cNvPr id="166" name="Google Shape;166;p5"/>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167" name="Google Shape;167;p5"/>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5"/>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grpSp>
        <p:nvGrpSpPr>
          <p:cNvPr id="169" name="Google Shape;169;p5"/>
          <p:cNvGrpSpPr/>
          <p:nvPr/>
        </p:nvGrpSpPr>
        <p:grpSpPr>
          <a:xfrm>
            <a:off x="0" y="9828643"/>
            <a:ext cx="18288000" cy="1419514"/>
            <a:chOff x="0" y="-38100"/>
            <a:chExt cx="4816593" cy="373864"/>
          </a:xfrm>
        </p:grpSpPr>
        <p:sp>
          <p:nvSpPr>
            <p:cNvPr id="170" name="Google Shape;170;p5"/>
            <p:cNvSpPr/>
            <p:nvPr/>
          </p:nvSpPr>
          <p:spPr>
            <a:xfrm>
              <a:off x="0" y="0"/>
              <a:ext cx="4816592" cy="335764"/>
            </a:xfrm>
            <a:custGeom>
              <a:rect b="b" l="l" r="r" t="t"/>
              <a:pathLst>
                <a:path extrusionOk="0" h="335764" w="4816592">
                  <a:moveTo>
                    <a:pt x="0" y="0"/>
                  </a:moveTo>
                  <a:lnTo>
                    <a:pt x="4816592" y="0"/>
                  </a:lnTo>
                  <a:lnTo>
                    <a:pt x="4816592" y="335764"/>
                  </a:lnTo>
                  <a:lnTo>
                    <a:pt x="0" y="335764"/>
                  </a:lnTo>
                  <a:close/>
                </a:path>
              </a:pathLst>
            </a:custGeom>
            <a:solidFill>
              <a:srgbClr val="C03733"/>
            </a:solidFill>
            <a:ln>
              <a:noFill/>
            </a:ln>
          </p:spPr>
        </p:sp>
        <p:sp>
          <p:nvSpPr>
            <p:cNvPr id="171" name="Google Shape;171;p5"/>
            <p:cNvSpPr txBox="1"/>
            <p:nvPr/>
          </p:nvSpPr>
          <p:spPr>
            <a:xfrm>
              <a:off x="0" y="-38100"/>
              <a:ext cx="4816593" cy="37386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2" name="Google Shape;172;p5"/>
          <p:cNvSpPr txBox="1"/>
          <p:nvPr/>
        </p:nvSpPr>
        <p:spPr>
          <a:xfrm>
            <a:off x="7164698" y="2353235"/>
            <a:ext cx="3958605"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10101"/>
                </a:solidFill>
                <a:latin typeface="Times"/>
                <a:ea typeface="Times"/>
                <a:cs typeface="Times"/>
                <a:sym typeface="Times"/>
              </a:rPr>
              <a:t>APPLICATIONS</a:t>
            </a:r>
            <a:endParaRPr/>
          </a:p>
        </p:txBody>
      </p:sp>
      <p:sp>
        <p:nvSpPr>
          <p:cNvPr id="173" name="Google Shape;173;p5"/>
          <p:cNvSpPr txBox="1"/>
          <p:nvPr/>
        </p:nvSpPr>
        <p:spPr>
          <a:xfrm>
            <a:off x="2440634" y="6822535"/>
            <a:ext cx="5032135" cy="1146437"/>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lang="en-US" sz="2097">
                <a:solidFill>
                  <a:srgbClr val="010101"/>
                </a:solidFill>
                <a:latin typeface="Times New Roman"/>
                <a:ea typeface="Times New Roman"/>
                <a:cs typeface="Times New Roman"/>
                <a:sym typeface="Times New Roman"/>
              </a:rPr>
              <a:t>3. Detect AI-generated calls designed to trick users into revealing personal information or sending money.</a:t>
            </a:r>
            <a:endParaRPr/>
          </a:p>
        </p:txBody>
      </p:sp>
      <p:sp>
        <p:nvSpPr>
          <p:cNvPr id="174" name="Google Shape;174;p5"/>
          <p:cNvSpPr txBox="1"/>
          <p:nvPr/>
        </p:nvSpPr>
        <p:spPr>
          <a:xfrm>
            <a:off x="2246046" y="3536672"/>
            <a:ext cx="5421312" cy="1228471"/>
          </a:xfrm>
          <a:prstGeom prst="rect">
            <a:avLst/>
          </a:prstGeom>
          <a:noFill/>
          <a:ln>
            <a:noFill/>
          </a:ln>
        </p:spPr>
        <p:txBody>
          <a:bodyPr anchorCtr="0" anchor="t" bIns="0" lIns="0" spcFirstLastPara="1" rIns="0" wrap="square" tIns="0">
            <a:spAutoFit/>
          </a:bodyPr>
          <a:lstStyle/>
          <a:p>
            <a:pPr indent="-243967" lvl="1" marL="487933" marR="0" rtl="0" algn="ctr">
              <a:lnSpc>
                <a:spcPct val="140017"/>
              </a:lnSpc>
              <a:spcBef>
                <a:spcPts val="0"/>
              </a:spcBef>
              <a:spcAft>
                <a:spcPts val="0"/>
              </a:spcAft>
              <a:buClr>
                <a:srgbClr val="010101"/>
              </a:buClr>
              <a:buSzPts val="2259"/>
              <a:buFont typeface="Times New Roman"/>
              <a:buAutoNum type="arabicPeriod"/>
            </a:pPr>
            <a:r>
              <a:rPr b="0" i="0" lang="en-US" sz="2259" u="none" cap="none" strike="noStrike">
                <a:solidFill>
                  <a:srgbClr val="010101"/>
                </a:solidFill>
                <a:latin typeface="Times New Roman"/>
                <a:ea typeface="Times New Roman"/>
                <a:cs typeface="Times New Roman"/>
                <a:sym typeface="Times New Roman"/>
              </a:rPr>
              <a:t>Secure voice authentication systems like phone unlocking by identifying real users from AI mimics.</a:t>
            </a:r>
            <a:endParaRPr/>
          </a:p>
        </p:txBody>
      </p:sp>
      <p:sp>
        <p:nvSpPr>
          <p:cNvPr id="175" name="Google Shape;175;p5"/>
          <p:cNvSpPr txBox="1"/>
          <p:nvPr/>
        </p:nvSpPr>
        <p:spPr>
          <a:xfrm>
            <a:off x="10429939" y="6812222"/>
            <a:ext cx="5421312" cy="1228471"/>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lang="en-US" sz="2259">
                <a:solidFill>
                  <a:srgbClr val="000000"/>
                </a:solidFill>
                <a:latin typeface="Times New Roman"/>
                <a:ea typeface="Times New Roman"/>
                <a:cs typeface="Times New Roman"/>
                <a:sym typeface="Times New Roman"/>
              </a:rPr>
              <a:t>4. Protect celebrities from voice impersonation on social media, preventing scams and manipulation.</a:t>
            </a:r>
            <a:endParaRPr/>
          </a:p>
        </p:txBody>
      </p:sp>
      <p:sp>
        <p:nvSpPr>
          <p:cNvPr id="176" name="Google Shape;176;p5"/>
          <p:cNvSpPr txBox="1"/>
          <p:nvPr/>
        </p:nvSpPr>
        <p:spPr>
          <a:xfrm>
            <a:off x="10565048" y="3536672"/>
            <a:ext cx="5151093" cy="1171512"/>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lang="en-US" sz="2147">
                <a:solidFill>
                  <a:srgbClr val="010101"/>
                </a:solidFill>
                <a:latin typeface="Times New Roman"/>
                <a:ea typeface="Times New Roman"/>
                <a:cs typeface="Times New Roman"/>
                <a:sym typeface="Times New Roman"/>
              </a:rPr>
              <a:t>2. Safeguard against deepfakes by helping social media platforms weed out malicious content before it spreads.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nvSpPr>
        <p:spPr>
          <a:xfrm>
            <a:off x="3258095" y="4463665"/>
            <a:ext cx="11771810" cy="1965006"/>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lang="en-US" sz="3637">
                <a:solidFill>
                  <a:srgbClr val="010101"/>
                </a:solidFill>
                <a:latin typeface="Times New Roman"/>
                <a:ea typeface="Times New Roman"/>
                <a:cs typeface="Times New Roman"/>
                <a:sym typeface="Times New Roman"/>
              </a:rPr>
              <a:t>To build a supervised classification model to detect the Human and AI generated Speech, applying and comparing various models and their accuracy.</a:t>
            </a:r>
            <a:endParaRPr/>
          </a:p>
        </p:txBody>
      </p:sp>
      <p:sp>
        <p:nvSpPr>
          <p:cNvPr id="182" name="Google Shape;182;p6"/>
          <p:cNvSpPr txBox="1"/>
          <p:nvPr/>
        </p:nvSpPr>
        <p:spPr>
          <a:xfrm>
            <a:off x="6985926" y="2427052"/>
            <a:ext cx="4316149"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10101"/>
                </a:solidFill>
                <a:latin typeface="Times"/>
                <a:ea typeface="Times"/>
                <a:cs typeface="Times"/>
                <a:sym typeface="Times"/>
              </a:rPr>
              <a:t>OBJECTIVE</a:t>
            </a:r>
            <a:endParaRPr/>
          </a:p>
        </p:txBody>
      </p:sp>
      <p:grpSp>
        <p:nvGrpSpPr>
          <p:cNvPr id="183" name="Google Shape;183;p6"/>
          <p:cNvGrpSpPr/>
          <p:nvPr/>
        </p:nvGrpSpPr>
        <p:grpSpPr>
          <a:xfrm>
            <a:off x="-662187" y="-144661"/>
            <a:ext cx="18950187" cy="2257893"/>
            <a:chOff x="0" y="-192881"/>
            <a:chExt cx="25266916" cy="3010524"/>
          </a:xfrm>
        </p:grpSpPr>
        <p:grpSp>
          <p:nvGrpSpPr>
            <p:cNvPr id="184" name="Google Shape;184;p6"/>
            <p:cNvGrpSpPr/>
            <p:nvPr/>
          </p:nvGrpSpPr>
          <p:grpSpPr>
            <a:xfrm>
              <a:off x="882916" y="-192881"/>
              <a:ext cx="24384000" cy="2117071"/>
              <a:chOff x="0" y="-38100"/>
              <a:chExt cx="4816593" cy="418187"/>
            </a:xfrm>
          </p:grpSpPr>
          <p:sp>
            <p:nvSpPr>
              <p:cNvPr id="185" name="Google Shape;185;p6"/>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186" name="Google Shape;186;p6"/>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7" name="Google Shape;187;p6"/>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188" name="Google Shape;188;p6"/>
          <p:cNvGrpSpPr/>
          <p:nvPr/>
        </p:nvGrpSpPr>
        <p:grpSpPr>
          <a:xfrm>
            <a:off x="0" y="9849920"/>
            <a:ext cx="18288000" cy="1398237"/>
            <a:chOff x="0" y="-38100"/>
            <a:chExt cx="4816593" cy="368260"/>
          </a:xfrm>
        </p:grpSpPr>
        <p:sp>
          <p:nvSpPr>
            <p:cNvPr id="189" name="Google Shape;189;p6"/>
            <p:cNvSpPr/>
            <p:nvPr/>
          </p:nvSpPr>
          <p:spPr>
            <a:xfrm>
              <a:off x="0" y="0"/>
              <a:ext cx="4816592" cy="330160"/>
            </a:xfrm>
            <a:custGeom>
              <a:rect b="b" l="l" r="r" t="t"/>
              <a:pathLst>
                <a:path extrusionOk="0" h="330160" w="4816592">
                  <a:moveTo>
                    <a:pt x="0" y="0"/>
                  </a:moveTo>
                  <a:lnTo>
                    <a:pt x="4816592" y="0"/>
                  </a:lnTo>
                  <a:lnTo>
                    <a:pt x="4816592" y="330160"/>
                  </a:lnTo>
                  <a:lnTo>
                    <a:pt x="0" y="330160"/>
                  </a:lnTo>
                  <a:close/>
                </a:path>
              </a:pathLst>
            </a:custGeom>
            <a:solidFill>
              <a:srgbClr val="C03733"/>
            </a:solidFill>
            <a:ln>
              <a:noFill/>
            </a:ln>
          </p:spPr>
        </p:sp>
        <p:sp>
          <p:nvSpPr>
            <p:cNvPr id="190" name="Google Shape;190;p6"/>
            <p:cNvSpPr txBox="1"/>
            <p:nvPr/>
          </p:nvSpPr>
          <p:spPr>
            <a:xfrm>
              <a:off x="0" y="-38100"/>
              <a:ext cx="4816593" cy="36826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7"/>
          <p:cNvGrpSpPr/>
          <p:nvPr/>
        </p:nvGrpSpPr>
        <p:grpSpPr>
          <a:xfrm>
            <a:off x="1052418" y="5704360"/>
            <a:ext cx="2552452" cy="910501"/>
            <a:chOff x="0" y="-28575"/>
            <a:chExt cx="672251" cy="239803"/>
          </a:xfrm>
        </p:grpSpPr>
        <p:sp>
          <p:nvSpPr>
            <p:cNvPr id="196" name="Google Shape;196;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CF3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1</a:t>
              </a:r>
              <a:endParaRPr/>
            </a:p>
          </p:txBody>
        </p:sp>
      </p:grpSp>
      <p:grpSp>
        <p:nvGrpSpPr>
          <p:cNvPr id="198" name="Google Shape;198;p7"/>
          <p:cNvGrpSpPr/>
          <p:nvPr/>
        </p:nvGrpSpPr>
        <p:grpSpPr>
          <a:xfrm>
            <a:off x="3778561" y="5704360"/>
            <a:ext cx="2552452" cy="910501"/>
            <a:chOff x="0" y="-28575"/>
            <a:chExt cx="672251" cy="239803"/>
          </a:xfrm>
        </p:grpSpPr>
        <p:sp>
          <p:nvSpPr>
            <p:cNvPr id="199" name="Google Shape;199;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B2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2</a:t>
              </a:r>
              <a:endParaRPr/>
            </a:p>
          </p:txBody>
        </p:sp>
      </p:grpSp>
      <p:grpSp>
        <p:nvGrpSpPr>
          <p:cNvPr id="201" name="Google Shape;201;p7"/>
          <p:cNvGrpSpPr/>
          <p:nvPr/>
        </p:nvGrpSpPr>
        <p:grpSpPr>
          <a:xfrm>
            <a:off x="6504703" y="5704360"/>
            <a:ext cx="2552452" cy="910501"/>
            <a:chOff x="0" y="-28575"/>
            <a:chExt cx="672251" cy="239803"/>
          </a:xfrm>
        </p:grpSpPr>
        <p:sp>
          <p:nvSpPr>
            <p:cNvPr id="202" name="Google Shape;202;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CF3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3</a:t>
              </a:r>
              <a:endParaRPr/>
            </a:p>
          </p:txBody>
        </p:sp>
      </p:grpSp>
      <p:grpSp>
        <p:nvGrpSpPr>
          <p:cNvPr id="204" name="Google Shape;204;p7"/>
          <p:cNvGrpSpPr/>
          <p:nvPr/>
        </p:nvGrpSpPr>
        <p:grpSpPr>
          <a:xfrm>
            <a:off x="9230845" y="5704360"/>
            <a:ext cx="2552452" cy="910501"/>
            <a:chOff x="0" y="-28575"/>
            <a:chExt cx="672251" cy="239803"/>
          </a:xfrm>
        </p:grpSpPr>
        <p:sp>
          <p:nvSpPr>
            <p:cNvPr id="205" name="Google Shape;205;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B2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4</a:t>
              </a:r>
              <a:endParaRPr/>
            </a:p>
          </p:txBody>
        </p:sp>
      </p:grpSp>
      <p:grpSp>
        <p:nvGrpSpPr>
          <p:cNvPr id="207" name="Google Shape;207;p7"/>
          <p:cNvGrpSpPr/>
          <p:nvPr/>
        </p:nvGrpSpPr>
        <p:grpSpPr>
          <a:xfrm>
            <a:off x="11956987" y="5704360"/>
            <a:ext cx="2552452" cy="910501"/>
            <a:chOff x="0" y="-28575"/>
            <a:chExt cx="672251" cy="239803"/>
          </a:xfrm>
        </p:grpSpPr>
        <p:sp>
          <p:nvSpPr>
            <p:cNvPr id="208" name="Google Shape;208;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CF34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5</a:t>
              </a:r>
              <a:endParaRPr/>
            </a:p>
          </p:txBody>
        </p:sp>
      </p:grpSp>
      <p:grpSp>
        <p:nvGrpSpPr>
          <p:cNvPr id="210" name="Google Shape;210;p7"/>
          <p:cNvGrpSpPr/>
          <p:nvPr/>
        </p:nvGrpSpPr>
        <p:grpSpPr>
          <a:xfrm>
            <a:off x="14683129" y="5704360"/>
            <a:ext cx="2552452" cy="910501"/>
            <a:chOff x="0" y="-28575"/>
            <a:chExt cx="672251" cy="239803"/>
          </a:xfrm>
        </p:grpSpPr>
        <p:sp>
          <p:nvSpPr>
            <p:cNvPr id="211" name="Google Shape;211;p7"/>
            <p:cNvSpPr/>
            <p:nvPr/>
          </p:nvSpPr>
          <p:spPr>
            <a:xfrm>
              <a:off x="0" y="0"/>
              <a:ext cx="672251" cy="211228"/>
            </a:xfrm>
            <a:custGeom>
              <a:rect b="b" l="l" r="r" t="t"/>
              <a:pathLst>
                <a:path extrusionOk="0"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B2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txBox="1"/>
            <p:nvPr/>
          </p:nvSpPr>
          <p:spPr>
            <a:xfrm>
              <a:off x="0" y="-28575"/>
              <a:ext cx="672251" cy="239803"/>
            </a:xfrm>
            <a:prstGeom prst="rect">
              <a:avLst/>
            </a:prstGeom>
            <a:noFill/>
            <a:ln>
              <a:noFill/>
            </a:ln>
          </p:spPr>
          <p:txBody>
            <a:bodyPr anchorCtr="0" anchor="ctr" bIns="254000" lIns="254000" spcFirstLastPara="1" rIns="254000" wrap="square" tIns="254000">
              <a:noAutofit/>
            </a:bodyPr>
            <a:lstStyle/>
            <a:p>
              <a:pPr indent="0" lvl="0" marL="0" marR="0" rtl="0" algn="ctr">
                <a:lnSpc>
                  <a:spcPct val="130000"/>
                </a:lnSpc>
                <a:spcBef>
                  <a:spcPts val="0"/>
                </a:spcBef>
                <a:spcAft>
                  <a:spcPts val="0"/>
                </a:spcAft>
                <a:buNone/>
              </a:pPr>
              <a:r>
                <a:rPr lang="en-US" sz="2400">
                  <a:solidFill>
                    <a:srgbClr val="FFFFFF"/>
                  </a:solidFill>
                  <a:latin typeface="Arial"/>
                  <a:ea typeface="Arial"/>
                  <a:cs typeface="Arial"/>
                  <a:sym typeface="Arial"/>
                </a:rPr>
                <a:t>6</a:t>
              </a:r>
              <a:endParaRPr/>
            </a:p>
          </p:txBody>
        </p:sp>
      </p:grpSp>
      <p:sp>
        <p:nvSpPr>
          <p:cNvPr id="213" name="Google Shape;213;p7"/>
          <p:cNvSpPr txBox="1"/>
          <p:nvPr/>
        </p:nvSpPr>
        <p:spPr>
          <a:xfrm>
            <a:off x="1099855" y="7494585"/>
            <a:ext cx="2457578" cy="918211"/>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b="1" lang="en-US" sz="2399">
                <a:solidFill>
                  <a:srgbClr val="191919"/>
                </a:solidFill>
                <a:latin typeface="Times"/>
                <a:ea typeface="Times"/>
                <a:cs typeface="Times"/>
                <a:sym typeface="Times"/>
              </a:rPr>
              <a:t>DATA DESCRIPTION</a:t>
            </a:r>
            <a:endParaRPr/>
          </a:p>
        </p:txBody>
      </p:sp>
      <p:sp>
        <p:nvSpPr>
          <p:cNvPr id="214" name="Google Shape;214;p7"/>
          <p:cNvSpPr txBox="1"/>
          <p:nvPr/>
        </p:nvSpPr>
        <p:spPr>
          <a:xfrm>
            <a:off x="6547396" y="7485060"/>
            <a:ext cx="2457578" cy="495301"/>
          </a:xfrm>
          <a:prstGeom prst="rect">
            <a:avLst/>
          </a:prstGeom>
          <a:noFill/>
          <a:ln>
            <a:noFill/>
          </a:ln>
        </p:spPr>
        <p:txBody>
          <a:bodyPr anchorCtr="0" anchor="t" bIns="0" lIns="0" spcFirstLastPara="1" rIns="0" wrap="square" tIns="0">
            <a:spAutoFit/>
          </a:bodyPr>
          <a:lstStyle/>
          <a:p>
            <a:pPr indent="0" lvl="0" marL="0" marR="0" rtl="0" algn="ctr">
              <a:lnSpc>
                <a:spcPct val="150020"/>
              </a:lnSpc>
              <a:spcBef>
                <a:spcPts val="0"/>
              </a:spcBef>
              <a:spcAft>
                <a:spcPts val="0"/>
              </a:spcAft>
              <a:buNone/>
            </a:pPr>
            <a:r>
              <a:rPr b="1" lang="en-US" sz="2499">
                <a:solidFill>
                  <a:srgbClr val="191919"/>
                </a:solidFill>
                <a:latin typeface="Times"/>
                <a:ea typeface="Times"/>
                <a:cs typeface="Times"/>
                <a:sym typeface="Times"/>
              </a:rPr>
              <a:t>RESULTS </a:t>
            </a:r>
            <a:endParaRPr/>
          </a:p>
        </p:txBody>
      </p:sp>
      <p:sp>
        <p:nvSpPr>
          <p:cNvPr id="215" name="Google Shape;215;p7"/>
          <p:cNvSpPr txBox="1"/>
          <p:nvPr/>
        </p:nvSpPr>
        <p:spPr>
          <a:xfrm>
            <a:off x="11531317" y="7389810"/>
            <a:ext cx="3403792" cy="1040131"/>
          </a:xfrm>
          <a:prstGeom prst="rect">
            <a:avLst/>
          </a:prstGeom>
          <a:noFill/>
          <a:ln>
            <a:noFill/>
          </a:ln>
        </p:spPr>
        <p:txBody>
          <a:bodyPr anchorCtr="0" anchor="t" bIns="0" lIns="0" spcFirstLastPara="1" rIns="0" wrap="square" tIns="0">
            <a:spAutoFit/>
          </a:bodyPr>
          <a:lstStyle/>
          <a:p>
            <a:pPr indent="0" lvl="0" marL="0" marR="0" rtl="0" algn="ctr">
              <a:lnSpc>
                <a:spcPct val="150018"/>
              </a:lnSpc>
              <a:spcBef>
                <a:spcPts val="0"/>
              </a:spcBef>
              <a:spcAft>
                <a:spcPts val="0"/>
              </a:spcAft>
              <a:buNone/>
            </a:pPr>
            <a:r>
              <a:rPr b="1" lang="en-US" sz="2699">
                <a:solidFill>
                  <a:srgbClr val="191919"/>
                </a:solidFill>
                <a:latin typeface="Times"/>
                <a:ea typeface="Times"/>
                <a:cs typeface="Times"/>
                <a:sym typeface="Times"/>
              </a:rPr>
              <a:t>LIMITATIONS &amp; FUTURE SCOPE</a:t>
            </a:r>
            <a:endParaRPr/>
          </a:p>
        </p:txBody>
      </p:sp>
      <p:sp>
        <p:nvSpPr>
          <p:cNvPr id="216" name="Google Shape;216;p7"/>
          <p:cNvSpPr txBox="1"/>
          <p:nvPr/>
        </p:nvSpPr>
        <p:spPr>
          <a:xfrm>
            <a:off x="3595510" y="4318779"/>
            <a:ext cx="3090362" cy="535306"/>
          </a:xfrm>
          <a:prstGeom prst="rect">
            <a:avLst/>
          </a:prstGeom>
          <a:noFill/>
          <a:ln>
            <a:noFill/>
          </a:ln>
        </p:spPr>
        <p:txBody>
          <a:bodyPr anchorCtr="0" anchor="t" bIns="0" lIns="0" spcFirstLastPara="1" rIns="0" wrap="square" tIns="0">
            <a:spAutoFit/>
          </a:bodyPr>
          <a:lstStyle/>
          <a:p>
            <a:pPr indent="0" lvl="0" marL="0" marR="0" rtl="0" algn="ctr">
              <a:lnSpc>
                <a:spcPct val="150018"/>
              </a:lnSpc>
              <a:spcBef>
                <a:spcPts val="0"/>
              </a:spcBef>
              <a:spcAft>
                <a:spcPts val="0"/>
              </a:spcAft>
              <a:buNone/>
            </a:pPr>
            <a:r>
              <a:rPr b="1" lang="en-US" sz="2699">
                <a:solidFill>
                  <a:srgbClr val="191919"/>
                </a:solidFill>
                <a:latin typeface="Times"/>
                <a:ea typeface="Times"/>
                <a:cs typeface="Times"/>
                <a:sym typeface="Times"/>
              </a:rPr>
              <a:t>METHODOLOGY</a:t>
            </a:r>
            <a:endParaRPr/>
          </a:p>
        </p:txBody>
      </p:sp>
      <p:sp>
        <p:nvSpPr>
          <p:cNvPr id="217" name="Google Shape;217;p7"/>
          <p:cNvSpPr txBox="1"/>
          <p:nvPr/>
        </p:nvSpPr>
        <p:spPr>
          <a:xfrm>
            <a:off x="9325719" y="4362594"/>
            <a:ext cx="2457578" cy="510541"/>
          </a:xfrm>
          <a:prstGeom prst="rect">
            <a:avLst/>
          </a:prstGeom>
          <a:noFill/>
          <a:ln>
            <a:noFill/>
          </a:ln>
        </p:spPr>
        <p:txBody>
          <a:bodyPr anchorCtr="0" anchor="t" bIns="0" lIns="0" spcFirstLastPara="1" rIns="0" wrap="square" tIns="0">
            <a:spAutoFit/>
          </a:bodyPr>
          <a:lstStyle/>
          <a:p>
            <a:pPr indent="0" lvl="0" marL="0" marR="0" rtl="0" algn="ctr">
              <a:lnSpc>
                <a:spcPct val="150019"/>
              </a:lnSpc>
              <a:spcBef>
                <a:spcPts val="0"/>
              </a:spcBef>
              <a:spcAft>
                <a:spcPts val="0"/>
              </a:spcAft>
              <a:buNone/>
            </a:pPr>
            <a:r>
              <a:rPr b="1" lang="en-US" sz="2599">
                <a:solidFill>
                  <a:srgbClr val="191919"/>
                </a:solidFill>
                <a:latin typeface="Times"/>
                <a:ea typeface="Times"/>
                <a:cs typeface="Times"/>
                <a:sym typeface="Times"/>
              </a:rPr>
              <a:t>CONCLUSION</a:t>
            </a:r>
            <a:endParaRPr/>
          </a:p>
        </p:txBody>
      </p:sp>
      <p:sp>
        <p:nvSpPr>
          <p:cNvPr id="218" name="Google Shape;218;p7"/>
          <p:cNvSpPr txBox="1"/>
          <p:nvPr/>
        </p:nvSpPr>
        <p:spPr>
          <a:xfrm>
            <a:off x="14593172" y="4353069"/>
            <a:ext cx="2901839" cy="535306"/>
          </a:xfrm>
          <a:prstGeom prst="rect">
            <a:avLst/>
          </a:prstGeom>
          <a:noFill/>
          <a:ln>
            <a:noFill/>
          </a:ln>
        </p:spPr>
        <p:txBody>
          <a:bodyPr anchorCtr="0" anchor="t" bIns="0" lIns="0" spcFirstLastPara="1" rIns="0" wrap="square" tIns="0">
            <a:spAutoFit/>
          </a:bodyPr>
          <a:lstStyle/>
          <a:p>
            <a:pPr indent="0" lvl="0" marL="0" marR="0" rtl="0" algn="ctr">
              <a:lnSpc>
                <a:spcPct val="150018"/>
              </a:lnSpc>
              <a:spcBef>
                <a:spcPts val="0"/>
              </a:spcBef>
              <a:spcAft>
                <a:spcPts val="0"/>
              </a:spcAft>
              <a:buNone/>
            </a:pPr>
            <a:r>
              <a:rPr b="1" lang="en-US" sz="2699">
                <a:solidFill>
                  <a:srgbClr val="191919"/>
                </a:solidFill>
                <a:latin typeface="Times"/>
                <a:ea typeface="Times"/>
                <a:cs typeface="Times"/>
                <a:sym typeface="Times"/>
              </a:rPr>
              <a:t>BIBLIOGRAPHY</a:t>
            </a:r>
            <a:endParaRPr/>
          </a:p>
        </p:txBody>
      </p:sp>
      <p:cxnSp>
        <p:nvCxnSpPr>
          <p:cNvPr id="219" name="Google Shape;219;p7"/>
          <p:cNvCxnSpPr/>
          <p:nvPr/>
        </p:nvCxnSpPr>
        <p:spPr>
          <a:xfrm>
            <a:off x="3604871" y="6213859"/>
            <a:ext cx="173690" cy="0"/>
          </a:xfrm>
          <a:prstGeom prst="straightConnector1">
            <a:avLst/>
          </a:prstGeom>
          <a:noFill/>
          <a:ln cap="flat" cmpd="sng" w="57150">
            <a:solidFill>
              <a:srgbClr val="EDF0F2"/>
            </a:solidFill>
            <a:prstDash val="solid"/>
            <a:round/>
            <a:headEnd len="sm" w="sm" type="none"/>
            <a:tailEnd len="sm" w="sm" type="none"/>
          </a:ln>
        </p:spPr>
      </p:cxnSp>
      <p:cxnSp>
        <p:nvCxnSpPr>
          <p:cNvPr id="220" name="Google Shape;220;p7"/>
          <p:cNvCxnSpPr/>
          <p:nvPr/>
        </p:nvCxnSpPr>
        <p:spPr>
          <a:xfrm>
            <a:off x="6331013" y="6213859"/>
            <a:ext cx="173690" cy="0"/>
          </a:xfrm>
          <a:prstGeom prst="straightConnector1">
            <a:avLst/>
          </a:prstGeom>
          <a:noFill/>
          <a:ln cap="flat" cmpd="sng" w="57150">
            <a:solidFill>
              <a:srgbClr val="EDF0F2"/>
            </a:solidFill>
            <a:prstDash val="solid"/>
            <a:round/>
            <a:headEnd len="sm" w="sm" type="none"/>
            <a:tailEnd len="sm" w="sm" type="none"/>
          </a:ln>
        </p:spPr>
      </p:cxnSp>
      <p:cxnSp>
        <p:nvCxnSpPr>
          <p:cNvPr id="221" name="Google Shape;221;p7"/>
          <p:cNvCxnSpPr/>
          <p:nvPr/>
        </p:nvCxnSpPr>
        <p:spPr>
          <a:xfrm>
            <a:off x="9057155" y="6213859"/>
            <a:ext cx="173690" cy="0"/>
          </a:xfrm>
          <a:prstGeom prst="straightConnector1">
            <a:avLst/>
          </a:prstGeom>
          <a:noFill/>
          <a:ln cap="flat" cmpd="sng" w="57150">
            <a:solidFill>
              <a:srgbClr val="EDF0F2"/>
            </a:solidFill>
            <a:prstDash val="solid"/>
            <a:round/>
            <a:headEnd len="sm" w="sm" type="none"/>
            <a:tailEnd len="sm" w="sm" type="none"/>
          </a:ln>
        </p:spPr>
      </p:cxnSp>
      <p:cxnSp>
        <p:nvCxnSpPr>
          <p:cNvPr id="222" name="Google Shape;222;p7"/>
          <p:cNvCxnSpPr/>
          <p:nvPr/>
        </p:nvCxnSpPr>
        <p:spPr>
          <a:xfrm>
            <a:off x="11783297" y="6213859"/>
            <a:ext cx="173690" cy="0"/>
          </a:xfrm>
          <a:prstGeom prst="straightConnector1">
            <a:avLst/>
          </a:prstGeom>
          <a:noFill/>
          <a:ln cap="flat" cmpd="sng" w="57150">
            <a:solidFill>
              <a:srgbClr val="EDF0F2"/>
            </a:solidFill>
            <a:prstDash val="solid"/>
            <a:round/>
            <a:headEnd len="sm" w="sm" type="none"/>
            <a:tailEnd len="sm" w="sm" type="none"/>
          </a:ln>
        </p:spPr>
      </p:cxnSp>
      <p:cxnSp>
        <p:nvCxnSpPr>
          <p:cNvPr id="223" name="Google Shape;223;p7"/>
          <p:cNvCxnSpPr/>
          <p:nvPr/>
        </p:nvCxnSpPr>
        <p:spPr>
          <a:xfrm>
            <a:off x="14509439" y="6213859"/>
            <a:ext cx="173690" cy="0"/>
          </a:xfrm>
          <a:prstGeom prst="straightConnector1">
            <a:avLst/>
          </a:prstGeom>
          <a:noFill/>
          <a:ln cap="flat" cmpd="sng" w="57150">
            <a:solidFill>
              <a:srgbClr val="EDF0F2"/>
            </a:solidFill>
            <a:prstDash val="solid"/>
            <a:round/>
            <a:headEnd len="sm" w="sm" type="none"/>
            <a:tailEnd len="sm" w="sm" type="none"/>
          </a:ln>
        </p:spPr>
      </p:cxnSp>
      <p:cxnSp>
        <p:nvCxnSpPr>
          <p:cNvPr id="224" name="Google Shape;224;p7"/>
          <p:cNvCxnSpPr/>
          <p:nvPr/>
        </p:nvCxnSpPr>
        <p:spPr>
          <a:xfrm>
            <a:off x="2328645" y="6614861"/>
            <a:ext cx="0" cy="612628"/>
          </a:xfrm>
          <a:prstGeom prst="straightConnector1">
            <a:avLst/>
          </a:prstGeom>
          <a:noFill/>
          <a:ln cap="flat" cmpd="sng" w="47625">
            <a:solidFill>
              <a:srgbClr val="86EAE9"/>
            </a:solidFill>
            <a:prstDash val="solid"/>
            <a:round/>
            <a:headEnd len="sm" w="sm" type="none"/>
            <a:tailEnd len="med" w="med" type="stealth"/>
          </a:ln>
        </p:spPr>
      </p:cxnSp>
      <p:cxnSp>
        <p:nvCxnSpPr>
          <p:cNvPr id="225" name="Google Shape;225;p7"/>
          <p:cNvCxnSpPr/>
          <p:nvPr/>
        </p:nvCxnSpPr>
        <p:spPr>
          <a:xfrm>
            <a:off x="7780929" y="6614861"/>
            <a:ext cx="0" cy="612628"/>
          </a:xfrm>
          <a:prstGeom prst="straightConnector1">
            <a:avLst/>
          </a:prstGeom>
          <a:noFill/>
          <a:ln cap="flat" cmpd="sng" w="47625">
            <a:solidFill>
              <a:srgbClr val="37C9EF"/>
            </a:solidFill>
            <a:prstDash val="solid"/>
            <a:round/>
            <a:headEnd len="sm" w="sm" type="none"/>
            <a:tailEnd len="med" w="med" type="stealth"/>
          </a:ln>
        </p:spPr>
      </p:cxnSp>
      <p:cxnSp>
        <p:nvCxnSpPr>
          <p:cNvPr id="226" name="Google Shape;226;p7"/>
          <p:cNvCxnSpPr/>
          <p:nvPr/>
        </p:nvCxnSpPr>
        <p:spPr>
          <a:xfrm>
            <a:off x="13233213" y="6614861"/>
            <a:ext cx="0" cy="612628"/>
          </a:xfrm>
          <a:prstGeom prst="straightConnector1">
            <a:avLst/>
          </a:prstGeom>
          <a:noFill/>
          <a:ln cap="flat" cmpd="sng" w="47625">
            <a:solidFill>
              <a:srgbClr val="1C88CF"/>
            </a:solidFill>
            <a:prstDash val="solid"/>
            <a:round/>
            <a:headEnd len="sm" w="sm" type="none"/>
            <a:tailEnd len="med" w="med" type="stealth"/>
          </a:ln>
        </p:spPr>
      </p:cxnSp>
      <p:cxnSp>
        <p:nvCxnSpPr>
          <p:cNvPr id="227" name="Google Shape;227;p7"/>
          <p:cNvCxnSpPr/>
          <p:nvPr/>
        </p:nvCxnSpPr>
        <p:spPr>
          <a:xfrm>
            <a:off x="5054787" y="5200228"/>
            <a:ext cx="0" cy="612628"/>
          </a:xfrm>
          <a:prstGeom prst="straightConnector1">
            <a:avLst/>
          </a:prstGeom>
          <a:noFill/>
          <a:ln cap="flat" cmpd="sng" w="47625">
            <a:solidFill>
              <a:srgbClr val="3EDAD8"/>
            </a:solidFill>
            <a:prstDash val="solid"/>
            <a:round/>
            <a:headEnd len="med" w="med" type="stealth"/>
            <a:tailEnd len="sm" w="sm" type="none"/>
          </a:ln>
        </p:spPr>
      </p:cxnSp>
      <p:cxnSp>
        <p:nvCxnSpPr>
          <p:cNvPr id="228" name="Google Shape;228;p7"/>
          <p:cNvCxnSpPr/>
          <p:nvPr/>
        </p:nvCxnSpPr>
        <p:spPr>
          <a:xfrm>
            <a:off x="10507071" y="5200228"/>
            <a:ext cx="0" cy="612628"/>
          </a:xfrm>
          <a:prstGeom prst="straightConnector1">
            <a:avLst/>
          </a:prstGeom>
          <a:noFill/>
          <a:ln cap="flat" cmpd="sng" w="47625">
            <a:solidFill>
              <a:srgbClr val="18AFD6"/>
            </a:solidFill>
            <a:prstDash val="solid"/>
            <a:round/>
            <a:headEnd len="med" w="med" type="stealth"/>
            <a:tailEnd len="sm" w="sm" type="none"/>
          </a:ln>
        </p:spPr>
      </p:cxnSp>
      <p:cxnSp>
        <p:nvCxnSpPr>
          <p:cNvPr id="229" name="Google Shape;229;p7"/>
          <p:cNvCxnSpPr/>
          <p:nvPr/>
        </p:nvCxnSpPr>
        <p:spPr>
          <a:xfrm>
            <a:off x="15959355" y="5200228"/>
            <a:ext cx="0" cy="612628"/>
          </a:xfrm>
          <a:prstGeom prst="straightConnector1">
            <a:avLst/>
          </a:prstGeom>
          <a:noFill/>
          <a:ln cap="flat" cmpd="sng" w="47625">
            <a:solidFill>
              <a:srgbClr val="13538A"/>
            </a:solidFill>
            <a:prstDash val="solid"/>
            <a:round/>
            <a:headEnd len="med" w="med" type="stealth"/>
            <a:tailEnd len="sm" w="sm" type="none"/>
          </a:ln>
        </p:spPr>
      </p:cxnSp>
      <p:sp>
        <p:nvSpPr>
          <p:cNvPr id="230" name="Google Shape;230;p7"/>
          <p:cNvSpPr txBox="1"/>
          <p:nvPr/>
        </p:nvSpPr>
        <p:spPr>
          <a:xfrm>
            <a:off x="7560039" y="2343292"/>
            <a:ext cx="2889870"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191919"/>
                </a:solidFill>
                <a:latin typeface="Times"/>
                <a:ea typeface="Times"/>
                <a:cs typeface="Times"/>
                <a:sym typeface="Times"/>
              </a:rPr>
              <a:t>CONTENTS</a:t>
            </a:r>
            <a:endParaRPr/>
          </a:p>
        </p:txBody>
      </p:sp>
      <p:grpSp>
        <p:nvGrpSpPr>
          <p:cNvPr id="231" name="Google Shape;231;p7"/>
          <p:cNvGrpSpPr/>
          <p:nvPr/>
        </p:nvGrpSpPr>
        <p:grpSpPr>
          <a:xfrm>
            <a:off x="-662187" y="-144661"/>
            <a:ext cx="18950187" cy="2257893"/>
            <a:chOff x="0" y="-192881"/>
            <a:chExt cx="25266916" cy="3010524"/>
          </a:xfrm>
        </p:grpSpPr>
        <p:grpSp>
          <p:nvGrpSpPr>
            <p:cNvPr id="232" name="Google Shape;232;p7"/>
            <p:cNvGrpSpPr/>
            <p:nvPr/>
          </p:nvGrpSpPr>
          <p:grpSpPr>
            <a:xfrm>
              <a:off x="882916" y="-192881"/>
              <a:ext cx="24384000" cy="2117071"/>
              <a:chOff x="0" y="-38100"/>
              <a:chExt cx="4816593" cy="418187"/>
            </a:xfrm>
          </p:grpSpPr>
          <p:sp>
            <p:nvSpPr>
              <p:cNvPr id="233" name="Google Shape;233;p7"/>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234" name="Google Shape;234;p7"/>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 name="Google Shape;235;p7"/>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grpSp>
        <p:nvGrpSpPr>
          <p:cNvPr id="236" name="Google Shape;236;p7"/>
          <p:cNvGrpSpPr/>
          <p:nvPr/>
        </p:nvGrpSpPr>
        <p:grpSpPr>
          <a:xfrm>
            <a:off x="0" y="9817188"/>
            <a:ext cx="18288000" cy="1430969"/>
            <a:chOff x="0" y="-38100"/>
            <a:chExt cx="4816593" cy="376881"/>
          </a:xfrm>
        </p:grpSpPr>
        <p:sp>
          <p:nvSpPr>
            <p:cNvPr id="237" name="Google Shape;237;p7"/>
            <p:cNvSpPr/>
            <p:nvPr/>
          </p:nvSpPr>
          <p:spPr>
            <a:xfrm>
              <a:off x="0" y="0"/>
              <a:ext cx="4816592" cy="338781"/>
            </a:xfrm>
            <a:custGeom>
              <a:rect b="b" l="l" r="r" t="t"/>
              <a:pathLst>
                <a:path extrusionOk="0" h="338781" w="4816592">
                  <a:moveTo>
                    <a:pt x="0" y="0"/>
                  </a:moveTo>
                  <a:lnTo>
                    <a:pt x="4816592" y="0"/>
                  </a:lnTo>
                  <a:lnTo>
                    <a:pt x="4816592" y="338781"/>
                  </a:lnTo>
                  <a:lnTo>
                    <a:pt x="0" y="338781"/>
                  </a:lnTo>
                  <a:close/>
                </a:path>
              </a:pathLst>
            </a:custGeom>
            <a:solidFill>
              <a:srgbClr val="C03733"/>
            </a:solidFill>
            <a:ln>
              <a:noFill/>
            </a:ln>
          </p:spPr>
        </p:sp>
        <p:sp>
          <p:nvSpPr>
            <p:cNvPr id="238" name="Google Shape;238;p7"/>
            <p:cNvSpPr txBox="1"/>
            <p:nvPr/>
          </p:nvSpPr>
          <p:spPr>
            <a:xfrm>
              <a:off x="0" y="-38100"/>
              <a:ext cx="4816593" cy="37688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grpSp>
        <p:nvGrpSpPr>
          <p:cNvPr id="243" name="Google Shape;243;p8"/>
          <p:cNvGrpSpPr/>
          <p:nvPr/>
        </p:nvGrpSpPr>
        <p:grpSpPr>
          <a:xfrm>
            <a:off x="-662187" y="-144661"/>
            <a:ext cx="18950187" cy="2257893"/>
            <a:chOff x="0" y="-192881"/>
            <a:chExt cx="25266916" cy="3010524"/>
          </a:xfrm>
        </p:grpSpPr>
        <p:grpSp>
          <p:nvGrpSpPr>
            <p:cNvPr id="244" name="Google Shape;244;p8"/>
            <p:cNvGrpSpPr/>
            <p:nvPr/>
          </p:nvGrpSpPr>
          <p:grpSpPr>
            <a:xfrm>
              <a:off x="882916" y="-192881"/>
              <a:ext cx="24384000" cy="2117071"/>
              <a:chOff x="0" y="-38100"/>
              <a:chExt cx="4816593" cy="418187"/>
            </a:xfrm>
          </p:grpSpPr>
          <p:sp>
            <p:nvSpPr>
              <p:cNvPr id="245" name="Google Shape;245;p8"/>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246" name="Google Shape;246;p8"/>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8"/>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3">
                <a:alphaModFix/>
              </a:blip>
              <a:stretch>
                <a:fillRect b="0" l="0" r="0" t="0"/>
              </a:stretch>
            </a:blipFill>
            <a:ln>
              <a:noFill/>
            </a:ln>
          </p:spPr>
        </p:sp>
      </p:grpSp>
      <p:sp>
        <p:nvSpPr>
          <p:cNvPr id="248" name="Google Shape;248;p8"/>
          <p:cNvSpPr/>
          <p:nvPr/>
        </p:nvSpPr>
        <p:spPr>
          <a:xfrm>
            <a:off x="1652484" y="4666860"/>
            <a:ext cx="15508697" cy="4524075"/>
          </a:xfrm>
          <a:custGeom>
            <a:rect b="b" l="l" r="r" t="t"/>
            <a:pathLst>
              <a:path extrusionOk="0" h="4524075" w="15508697">
                <a:moveTo>
                  <a:pt x="0" y="0"/>
                </a:moveTo>
                <a:lnTo>
                  <a:pt x="15508697" y="0"/>
                </a:lnTo>
                <a:lnTo>
                  <a:pt x="15508697" y="4524074"/>
                </a:lnTo>
                <a:lnTo>
                  <a:pt x="0" y="4524074"/>
                </a:lnTo>
                <a:lnTo>
                  <a:pt x="0" y="0"/>
                </a:lnTo>
                <a:close/>
              </a:path>
            </a:pathLst>
          </a:custGeom>
          <a:blipFill rotWithShape="1">
            <a:blip r:embed="rId4">
              <a:alphaModFix/>
            </a:blip>
            <a:stretch>
              <a:fillRect b="0" l="0" r="0" t="0"/>
            </a:stretch>
          </a:blipFill>
          <a:ln>
            <a:noFill/>
          </a:ln>
        </p:spPr>
      </p:sp>
      <p:sp>
        <p:nvSpPr>
          <p:cNvPr id="249" name="Google Shape;249;p8"/>
          <p:cNvSpPr txBox="1"/>
          <p:nvPr/>
        </p:nvSpPr>
        <p:spPr>
          <a:xfrm>
            <a:off x="6887884" y="2397345"/>
            <a:ext cx="5234136"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DATA DESCRIPTION</a:t>
            </a:r>
            <a:endParaRPr/>
          </a:p>
        </p:txBody>
      </p:sp>
      <p:sp>
        <p:nvSpPr>
          <p:cNvPr id="250" name="Google Shape;250;p8"/>
          <p:cNvSpPr txBox="1"/>
          <p:nvPr/>
        </p:nvSpPr>
        <p:spPr>
          <a:xfrm>
            <a:off x="1840346" y="3546084"/>
            <a:ext cx="2894529" cy="66357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499">
                <a:solidFill>
                  <a:srgbClr val="000000"/>
                </a:solidFill>
                <a:latin typeface="Times"/>
                <a:ea typeface="Times"/>
                <a:cs typeface="Times"/>
                <a:sym typeface="Times"/>
              </a:rPr>
              <a:t>Human Speech </a:t>
            </a:r>
            <a:endParaRPr/>
          </a:p>
        </p:txBody>
      </p:sp>
      <p:sp>
        <p:nvSpPr>
          <p:cNvPr id="251" name="Google Shape;251;p8"/>
          <p:cNvSpPr txBox="1"/>
          <p:nvPr/>
        </p:nvSpPr>
        <p:spPr>
          <a:xfrm>
            <a:off x="1752600" y="6763288"/>
            <a:ext cx="4419600" cy="628377"/>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US" sz="3499">
                <a:solidFill>
                  <a:srgbClr val="000000"/>
                </a:solidFill>
                <a:latin typeface="Times"/>
                <a:ea typeface="Times"/>
                <a:cs typeface="Times"/>
                <a:sym typeface="Times"/>
              </a:rPr>
              <a:t>AI generated Speech</a:t>
            </a:r>
            <a:endParaRPr/>
          </a:p>
        </p:txBody>
      </p:sp>
      <p:grpSp>
        <p:nvGrpSpPr>
          <p:cNvPr id="252" name="Google Shape;252;p8"/>
          <p:cNvGrpSpPr/>
          <p:nvPr/>
        </p:nvGrpSpPr>
        <p:grpSpPr>
          <a:xfrm>
            <a:off x="0" y="9830186"/>
            <a:ext cx="18288000" cy="1417971"/>
            <a:chOff x="0" y="-38100"/>
            <a:chExt cx="4816593" cy="373457"/>
          </a:xfrm>
        </p:grpSpPr>
        <p:sp>
          <p:nvSpPr>
            <p:cNvPr id="253" name="Google Shape;253;p8"/>
            <p:cNvSpPr/>
            <p:nvPr/>
          </p:nvSpPr>
          <p:spPr>
            <a:xfrm>
              <a:off x="0" y="0"/>
              <a:ext cx="4816592" cy="335357"/>
            </a:xfrm>
            <a:custGeom>
              <a:rect b="b" l="l" r="r" t="t"/>
              <a:pathLst>
                <a:path extrusionOk="0" h="335357" w="4816592">
                  <a:moveTo>
                    <a:pt x="0" y="0"/>
                  </a:moveTo>
                  <a:lnTo>
                    <a:pt x="4816592" y="0"/>
                  </a:lnTo>
                  <a:lnTo>
                    <a:pt x="4816592" y="335357"/>
                  </a:lnTo>
                  <a:lnTo>
                    <a:pt x="0" y="335357"/>
                  </a:lnTo>
                  <a:close/>
                </a:path>
              </a:pathLst>
            </a:custGeom>
            <a:solidFill>
              <a:srgbClr val="C03733"/>
            </a:solidFill>
            <a:ln>
              <a:noFill/>
            </a:ln>
          </p:spPr>
        </p:sp>
        <p:sp>
          <p:nvSpPr>
            <p:cNvPr id="254" name="Google Shape;254;p8"/>
            <p:cNvSpPr txBox="1"/>
            <p:nvPr/>
          </p:nvSpPr>
          <p:spPr>
            <a:xfrm>
              <a:off x="0" y="-38100"/>
              <a:ext cx="4816593" cy="3734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9"/>
          <p:cNvSpPr/>
          <p:nvPr/>
        </p:nvSpPr>
        <p:spPr>
          <a:xfrm>
            <a:off x="4426440" y="3296432"/>
            <a:ext cx="9435120" cy="5969427"/>
          </a:xfrm>
          <a:custGeom>
            <a:rect b="b" l="l" r="r" t="t"/>
            <a:pathLst>
              <a:path extrusionOk="0" h="5969427" w="9435120">
                <a:moveTo>
                  <a:pt x="0" y="0"/>
                </a:moveTo>
                <a:lnTo>
                  <a:pt x="9435120" y="0"/>
                </a:lnTo>
                <a:lnTo>
                  <a:pt x="9435120" y="5969427"/>
                </a:lnTo>
                <a:lnTo>
                  <a:pt x="0" y="5969427"/>
                </a:lnTo>
                <a:lnTo>
                  <a:pt x="0" y="0"/>
                </a:lnTo>
                <a:close/>
              </a:path>
            </a:pathLst>
          </a:custGeom>
          <a:blipFill rotWithShape="1">
            <a:blip r:embed="rId3">
              <a:alphaModFix/>
            </a:blip>
            <a:stretch>
              <a:fillRect b="-400" l="0" r="0" t="-400"/>
            </a:stretch>
          </a:blipFill>
          <a:ln>
            <a:noFill/>
          </a:ln>
        </p:spPr>
      </p:sp>
      <p:sp>
        <p:nvSpPr>
          <p:cNvPr id="260" name="Google Shape;260;p9"/>
          <p:cNvSpPr txBox="1"/>
          <p:nvPr/>
        </p:nvSpPr>
        <p:spPr>
          <a:xfrm>
            <a:off x="1465389" y="2117999"/>
            <a:ext cx="15357222" cy="75565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lang="en-US" sz="3999">
                <a:solidFill>
                  <a:srgbClr val="000000"/>
                </a:solidFill>
                <a:latin typeface="Times"/>
                <a:ea typeface="Times"/>
                <a:cs typeface="Times"/>
                <a:sym typeface="Times"/>
              </a:rPr>
              <a:t>METHODOLOGY</a:t>
            </a:r>
            <a:endParaRPr/>
          </a:p>
        </p:txBody>
      </p:sp>
      <p:grpSp>
        <p:nvGrpSpPr>
          <p:cNvPr id="261" name="Google Shape;261;p9"/>
          <p:cNvGrpSpPr/>
          <p:nvPr/>
        </p:nvGrpSpPr>
        <p:grpSpPr>
          <a:xfrm>
            <a:off x="-662187" y="-144661"/>
            <a:ext cx="18950187" cy="2257893"/>
            <a:chOff x="0" y="-192881"/>
            <a:chExt cx="25266916" cy="3010524"/>
          </a:xfrm>
        </p:grpSpPr>
        <p:grpSp>
          <p:nvGrpSpPr>
            <p:cNvPr id="262" name="Google Shape;262;p9"/>
            <p:cNvGrpSpPr/>
            <p:nvPr/>
          </p:nvGrpSpPr>
          <p:grpSpPr>
            <a:xfrm>
              <a:off x="882916" y="-192881"/>
              <a:ext cx="24384000" cy="2117071"/>
              <a:chOff x="0" y="-38100"/>
              <a:chExt cx="4816593" cy="418187"/>
            </a:xfrm>
          </p:grpSpPr>
          <p:sp>
            <p:nvSpPr>
              <p:cNvPr id="263" name="Google Shape;263;p9"/>
              <p:cNvSpPr/>
              <p:nvPr/>
            </p:nvSpPr>
            <p:spPr>
              <a:xfrm>
                <a:off x="0" y="0"/>
                <a:ext cx="4816592" cy="380087"/>
              </a:xfrm>
              <a:custGeom>
                <a:rect b="b" l="l" r="r" t="t"/>
                <a:pathLst>
                  <a:path extrusionOk="0" h="380087" w="4816592">
                    <a:moveTo>
                      <a:pt x="0" y="0"/>
                    </a:moveTo>
                    <a:lnTo>
                      <a:pt x="4816592" y="0"/>
                    </a:lnTo>
                    <a:lnTo>
                      <a:pt x="4816592" y="380087"/>
                    </a:lnTo>
                    <a:lnTo>
                      <a:pt x="0" y="380087"/>
                    </a:lnTo>
                    <a:close/>
                  </a:path>
                </a:pathLst>
              </a:custGeom>
              <a:solidFill>
                <a:srgbClr val="C03733"/>
              </a:solidFill>
              <a:ln>
                <a:noFill/>
              </a:ln>
            </p:spPr>
          </p:sp>
          <p:sp>
            <p:nvSpPr>
              <p:cNvPr id="264" name="Google Shape;264;p9"/>
              <p:cNvSpPr txBox="1"/>
              <p:nvPr/>
            </p:nvSpPr>
            <p:spPr>
              <a:xfrm>
                <a:off x="0" y="-38100"/>
                <a:ext cx="4816593" cy="41818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 name="Google Shape;265;p9"/>
            <p:cNvSpPr/>
            <p:nvPr/>
          </p:nvSpPr>
          <p:spPr>
            <a:xfrm>
              <a:off x="0" y="1030738"/>
              <a:ext cx="13074916" cy="1786905"/>
            </a:xfrm>
            <a:custGeom>
              <a:rect b="b" l="l" r="r" t="t"/>
              <a:pathLst>
                <a:path extrusionOk="0" h="1786905" w="13074916">
                  <a:moveTo>
                    <a:pt x="0" y="0"/>
                  </a:moveTo>
                  <a:lnTo>
                    <a:pt x="13074916" y="0"/>
                  </a:lnTo>
                  <a:lnTo>
                    <a:pt x="13074916" y="1786905"/>
                  </a:lnTo>
                  <a:lnTo>
                    <a:pt x="0" y="1786905"/>
                  </a:lnTo>
                  <a:lnTo>
                    <a:pt x="0" y="0"/>
                  </a:lnTo>
                  <a:close/>
                </a:path>
              </a:pathLst>
            </a:custGeom>
            <a:blipFill rotWithShape="1">
              <a:blip r:embed="rId4">
                <a:alphaModFix/>
              </a:blip>
              <a:stretch>
                <a:fillRect b="0" l="0" r="0" t="0"/>
              </a:stretch>
            </a:blipFill>
            <a:ln>
              <a:noFill/>
            </a:ln>
          </p:spPr>
        </p:sp>
      </p:grpSp>
      <p:grpSp>
        <p:nvGrpSpPr>
          <p:cNvPr id="266" name="Google Shape;266;p9"/>
          <p:cNvGrpSpPr/>
          <p:nvPr/>
        </p:nvGrpSpPr>
        <p:grpSpPr>
          <a:xfrm>
            <a:off x="0" y="9830186"/>
            <a:ext cx="18288000" cy="1417971"/>
            <a:chOff x="0" y="-38100"/>
            <a:chExt cx="4816593" cy="373457"/>
          </a:xfrm>
        </p:grpSpPr>
        <p:sp>
          <p:nvSpPr>
            <p:cNvPr id="267" name="Google Shape;267;p9"/>
            <p:cNvSpPr/>
            <p:nvPr/>
          </p:nvSpPr>
          <p:spPr>
            <a:xfrm>
              <a:off x="0" y="0"/>
              <a:ext cx="4816592" cy="335357"/>
            </a:xfrm>
            <a:custGeom>
              <a:rect b="b" l="l" r="r" t="t"/>
              <a:pathLst>
                <a:path extrusionOk="0" h="335357" w="4816592">
                  <a:moveTo>
                    <a:pt x="0" y="0"/>
                  </a:moveTo>
                  <a:lnTo>
                    <a:pt x="4816592" y="0"/>
                  </a:lnTo>
                  <a:lnTo>
                    <a:pt x="4816592" y="335357"/>
                  </a:lnTo>
                  <a:lnTo>
                    <a:pt x="0" y="335357"/>
                  </a:lnTo>
                  <a:close/>
                </a:path>
              </a:pathLst>
            </a:custGeom>
            <a:solidFill>
              <a:srgbClr val="C03733"/>
            </a:solidFill>
            <a:ln>
              <a:noFill/>
            </a:ln>
          </p:spPr>
        </p:sp>
        <p:sp>
          <p:nvSpPr>
            <p:cNvPr id="268" name="Google Shape;268;p9"/>
            <p:cNvSpPr txBox="1"/>
            <p:nvPr/>
          </p:nvSpPr>
          <p:spPr>
            <a:xfrm>
              <a:off x="0" y="-38100"/>
              <a:ext cx="4816593" cy="3734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Sean Minezes</dc:creator>
</cp:coreProperties>
</file>